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79" r:id="rId2"/>
    <p:sldId id="256" r:id="rId3"/>
    <p:sldId id="264" r:id="rId4"/>
    <p:sldId id="266" r:id="rId5"/>
    <p:sldId id="257" r:id="rId6"/>
    <p:sldId id="281" r:id="rId7"/>
    <p:sldId id="297" r:id="rId8"/>
    <p:sldId id="273" r:id="rId9"/>
    <p:sldId id="274" r:id="rId10"/>
    <p:sldId id="282" r:id="rId11"/>
    <p:sldId id="283" r:id="rId12"/>
    <p:sldId id="284" r:id="rId13"/>
    <p:sldId id="286" r:id="rId14"/>
    <p:sldId id="288" r:id="rId15"/>
    <p:sldId id="263" r:id="rId16"/>
    <p:sldId id="292" r:id="rId17"/>
    <p:sldId id="294" r:id="rId18"/>
    <p:sldId id="351" r:id="rId19"/>
    <p:sldId id="298" r:id="rId20"/>
    <p:sldId id="275" r:id="rId21"/>
    <p:sldId id="276" r:id="rId22"/>
    <p:sldId id="269" r:id="rId23"/>
    <p:sldId id="268" r:id="rId24"/>
    <p:sldId id="267" r:id="rId25"/>
    <p:sldId id="301" r:id="rId26"/>
    <p:sldId id="277" r:id="rId27"/>
    <p:sldId id="303" r:id="rId28"/>
    <p:sldId id="304" r:id="rId29"/>
    <p:sldId id="306" r:id="rId30"/>
    <p:sldId id="308" r:id="rId31"/>
    <p:sldId id="354" r:id="rId32"/>
    <p:sldId id="311" r:id="rId33"/>
    <p:sldId id="326" r:id="rId34"/>
    <p:sldId id="329" r:id="rId35"/>
    <p:sldId id="330" r:id="rId36"/>
    <p:sldId id="333" r:id="rId37"/>
    <p:sldId id="335" r:id="rId38"/>
    <p:sldId id="353" r:id="rId39"/>
    <p:sldId id="352" r:id="rId40"/>
    <p:sldId id="316" r:id="rId41"/>
    <p:sldId id="318" r:id="rId42"/>
    <p:sldId id="319" r:id="rId43"/>
    <p:sldId id="322" r:id="rId44"/>
    <p:sldId id="324" r:id="rId4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7C3"/>
    <a:srgbClr val="618D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>
      <p:cViewPr varScale="1">
        <p:scale>
          <a:sx n="51" d="100"/>
          <a:sy n="51" d="100"/>
        </p:scale>
        <p:origin x="821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69ED6-AFE4-439A-93CE-958FA78F3D65}" type="datetimeFigureOut">
              <a:rPr lang="ko-KR" altLang="en-US" smtClean="0"/>
              <a:t>2023-04-28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504F2-2461-446A-B24E-F6971ED148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2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66F1F-CE9B-4651-A6AA-CD717754106B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4">
            <a:extLst>
              <a:ext uri="{FF2B5EF4-FFF2-40B4-BE49-F238E27FC236}">
                <a16:creationId xmlns:a16="http://schemas.microsoft.com/office/drawing/2014/main" id="{0C88A775-4BFA-CE00-E6AB-1982969F9679}"/>
              </a:ext>
            </a:extLst>
          </p:cNvPr>
          <p:cNvGrpSpPr/>
          <p:nvPr userDrawn="1"/>
        </p:nvGrpSpPr>
        <p:grpSpPr>
          <a:xfrm>
            <a:off x="1" y="1"/>
            <a:ext cx="329468" cy="10285715"/>
            <a:chOff x="0" y="0"/>
            <a:chExt cx="329468" cy="10285714"/>
          </a:xfrm>
        </p:grpSpPr>
        <p:pic>
          <p:nvPicPr>
            <p:cNvPr id="8" name="Object 15">
              <a:extLst>
                <a:ext uri="{FF2B5EF4-FFF2-40B4-BE49-F238E27FC236}">
                  <a16:creationId xmlns:a16="http://schemas.microsoft.com/office/drawing/2014/main" id="{43D90DF8-997B-0AB2-061D-B59ADABAB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9" name="그룹 1005">
            <a:extLst>
              <a:ext uri="{FF2B5EF4-FFF2-40B4-BE49-F238E27FC236}">
                <a16:creationId xmlns:a16="http://schemas.microsoft.com/office/drawing/2014/main" id="{8F59D7DF-BDD7-B3A9-6CBA-B1EF8D55CDA5}"/>
              </a:ext>
            </a:extLst>
          </p:cNvPr>
          <p:cNvGrpSpPr/>
          <p:nvPr userDrawn="1"/>
        </p:nvGrpSpPr>
        <p:grpSpPr>
          <a:xfrm>
            <a:off x="1" y="1"/>
            <a:ext cx="329468" cy="4000928"/>
            <a:chOff x="0" y="0"/>
            <a:chExt cx="329468" cy="400092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7E8D5021-1B40-196B-BEEF-AB5B28AF1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F348CD-A830-5CB0-E185-59C83AD3AF21}"/>
              </a:ext>
            </a:extLst>
          </p:cNvPr>
          <p:cNvSpPr txBox="1"/>
          <p:nvPr userDrawn="1"/>
        </p:nvSpPr>
        <p:spPr>
          <a:xfrm>
            <a:off x="684000" y="261483"/>
            <a:ext cx="16306800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1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endParaRPr lang="ko-KR" altLang="en-US" sz="4001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5C115A3B-B84B-E8FA-7C6D-FD769BE3FE6C}"/>
              </a:ext>
            </a:extLst>
          </p:cNvPr>
          <p:cNvGrpSpPr/>
          <p:nvPr userDrawn="1"/>
        </p:nvGrpSpPr>
        <p:grpSpPr>
          <a:xfrm>
            <a:off x="684000" y="1056334"/>
            <a:ext cx="16920000" cy="78044"/>
            <a:chOff x="948515" y="915811"/>
            <a:chExt cx="16920000" cy="78044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8A2204C4-206F-B2D6-DD94-446A41BDF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2B7F9D-119B-0434-8F45-29F0DEB8BFDA}"/>
              </a:ext>
            </a:extLst>
          </p:cNvPr>
          <p:cNvSpPr/>
          <p:nvPr userDrawn="1"/>
        </p:nvSpPr>
        <p:spPr>
          <a:xfrm>
            <a:off x="583988" y="9819860"/>
            <a:ext cx="2127505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i!i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에이콘아카데미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강남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767865-94D5-7E98-07CA-F020E541FE87}"/>
              </a:ext>
            </a:extLst>
          </p:cNvPr>
          <p:cNvSpPr/>
          <p:nvPr userDrawn="1"/>
        </p:nvSpPr>
        <p:spPr>
          <a:xfrm>
            <a:off x="14447477" y="9823262"/>
            <a:ext cx="3291286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>
              <a:defRPr/>
            </a:pP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 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프로젝트 기반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빅데이터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 과정 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2AC7A2DC-AE8E-3B2D-63D4-BA84F77C833C}"/>
              </a:ext>
            </a:extLst>
          </p:cNvPr>
          <p:cNvGrpSpPr/>
          <p:nvPr userDrawn="1"/>
        </p:nvGrpSpPr>
        <p:grpSpPr>
          <a:xfrm>
            <a:off x="684000" y="9720965"/>
            <a:ext cx="16920000" cy="78044"/>
            <a:chOff x="948515" y="915811"/>
            <a:chExt cx="16920000" cy="78044"/>
          </a:xfrm>
        </p:grpSpPr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09221E9C-2667-F252-4101-0CD1E6539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49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4">
            <a:extLst>
              <a:ext uri="{FF2B5EF4-FFF2-40B4-BE49-F238E27FC236}">
                <a16:creationId xmlns:a16="http://schemas.microsoft.com/office/drawing/2014/main" id="{1DE21AD4-5FCF-6CD4-CD6E-BFF1CB278E97}"/>
              </a:ext>
            </a:extLst>
          </p:cNvPr>
          <p:cNvGrpSpPr/>
          <p:nvPr userDrawn="1"/>
        </p:nvGrpSpPr>
        <p:grpSpPr>
          <a:xfrm>
            <a:off x="1" y="1"/>
            <a:ext cx="329468" cy="10285715"/>
            <a:chOff x="0" y="0"/>
            <a:chExt cx="329468" cy="10285714"/>
          </a:xfrm>
        </p:grpSpPr>
        <p:pic>
          <p:nvPicPr>
            <p:cNvPr id="8" name="Object 15">
              <a:extLst>
                <a:ext uri="{FF2B5EF4-FFF2-40B4-BE49-F238E27FC236}">
                  <a16:creationId xmlns:a16="http://schemas.microsoft.com/office/drawing/2014/main" id="{48A686C8-4C32-DFF2-20F1-00E5EC59E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9" name="그룹 1005">
            <a:extLst>
              <a:ext uri="{FF2B5EF4-FFF2-40B4-BE49-F238E27FC236}">
                <a16:creationId xmlns:a16="http://schemas.microsoft.com/office/drawing/2014/main" id="{1912D67D-CDC2-C26C-B0B4-6EB134378A43}"/>
              </a:ext>
            </a:extLst>
          </p:cNvPr>
          <p:cNvGrpSpPr/>
          <p:nvPr userDrawn="1"/>
        </p:nvGrpSpPr>
        <p:grpSpPr>
          <a:xfrm>
            <a:off x="1" y="1"/>
            <a:ext cx="329468" cy="4000928"/>
            <a:chOff x="0" y="0"/>
            <a:chExt cx="329468" cy="400092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id="{59699B31-DD36-20EF-B035-416D8EE17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DA9D71-C902-B128-EC84-E2B50D9E01EC}"/>
              </a:ext>
            </a:extLst>
          </p:cNvPr>
          <p:cNvSpPr txBox="1"/>
          <p:nvPr userDrawn="1"/>
        </p:nvSpPr>
        <p:spPr>
          <a:xfrm>
            <a:off x="684000" y="261483"/>
            <a:ext cx="16306800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1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endParaRPr lang="ko-KR" altLang="en-US" sz="4001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id="{BAD06E4C-862B-3306-ACE9-98CEB62724A2}"/>
              </a:ext>
            </a:extLst>
          </p:cNvPr>
          <p:cNvGrpSpPr/>
          <p:nvPr userDrawn="1"/>
        </p:nvGrpSpPr>
        <p:grpSpPr>
          <a:xfrm>
            <a:off x="684000" y="1056334"/>
            <a:ext cx="16920000" cy="78044"/>
            <a:chOff x="948515" y="915811"/>
            <a:chExt cx="16920000" cy="78044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id="{73320643-9198-F1F0-92E1-2446A7E1A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EF800A-B10F-506C-75CE-1677A5223659}"/>
              </a:ext>
            </a:extLst>
          </p:cNvPr>
          <p:cNvSpPr/>
          <p:nvPr userDrawn="1"/>
        </p:nvSpPr>
        <p:spPr>
          <a:xfrm>
            <a:off x="583988" y="9819860"/>
            <a:ext cx="2127505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i!i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에이콘아카데미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강남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A81CD4-F272-7043-85A2-4C2280EEB7CE}"/>
              </a:ext>
            </a:extLst>
          </p:cNvPr>
          <p:cNvSpPr/>
          <p:nvPr userDrawn="1"/>
        </p:nvSpPr>
        <p:spPr>
          <a:xfrm>
            <a:off x="14447477" y="9823262"/>
            <a:ext cx="3291286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>
              <a:defRPr/>
            </a:pP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 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프로젝트 기반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빅데이터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 과정 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9647F259-9FDA-E8E1-54DB-76B0B378D303}"/>
              </a:ext>
            </a:extLst>
          </p:cNvPr>
          <p:cNvGrpSpPr/>
          <p:nvPr userDrawn="1"/>
        </p:nvGrpSpPr>
        <p:grpSpPr>
          <a:xfrm>
            <a:off x="684000" y="9720965"/>
            <a:ext cx="16920000" cy="78044"/>
            <a:chOff x="948515" y="915811"/>
            <a:chExt cx="16920000" cy="78044"/>
          </a:xfrm>
        </p:grpSpPr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C4C08A5E-CEA9-FAFE-BFC5-BA806281F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1.png"/><Relationship Id="rId7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18" Type="http://schemas.openxmlformats.org/officeDocument/2006/relationships/image" Target="../media/image25.jpeg"/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17" Type="http://schemas.openxmlformats.org/officeDocument/2006/relationships/image" Target="../media/image24.jpe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2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44.jpe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5" Type="http://schemas.openxmlformats.org/officeDocument/2006/relationships/image" Target="../media/image33.jpe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sv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1" y="1"/>
            <a:ext cx="329468" cy="10285715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1" y="1"/>
            <a:ext cx="329468" cy="4000928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684000" y="261483"/>
            <a:ext cx="16306800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1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endParaRPr lang="ko-KR" altLang="en-US" sz="4001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grpSp>
        <p:nvGrpSpPr>
          <p:cNvPr id="5" name="그룹 1002"/>
          <p:cNvGrpSpPr/>
          <p:nvPr/>
        </p:nvGrpSpPr>
        <p:grpSpPr>
          <a:xfrm>
            <a:off x="684000" y="1056334"/>
            <a:ext cx="16920000" cy="78044"/>
            <a:chOff x="948515" y="915811"/>
            <a:chExt cx="16920000" cy="78044"/>
          </a:xfrm>
        </p:grpSpPr>
        <p:pic>
          <p:nvPicPr>
            <p:cNvPr id="4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583988" y="9819860"/>
            <a:ext cx="2127505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i!i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에이콘아카데미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강남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447477" y="9823262"/>
            <a:ext cx="3291286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>
              <a:defRPr/>
            </a:pP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 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프로젝트 기반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빅데이터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 과정 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BDB711E1-794B-81A5-3FDE-BC07588D7EEA}"/>
              </a:ext>
            </a:extLst>
          </p:cNvPr>
          <p:cNvGrpSpPr/>
          <p:nvPr/>
        </p:nvGrpSpPr>
        <p:grpSpPr>
          <a:xfrm>
            <a:off x="684000" y="9720965"/>
            <a:ext cx="16920000" cy="78044"/>
            <a:chOff x="948515" y="915811"/>
            <a:chExt cx="16920000" cy="7804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06F5A03D-FB7B-9B9D-6122-1F6EC0304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9482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ljk9707\PythonWork\Analysis\data\MidtermProject\2.raw_data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799014"/>
            <a:ext cx="7630719" cy="4716086"/>
          </a:xfrm>
          <a:prstGeom prst="rect">
            <a:avLst/>
          </a:prstGeom>
          <a:noFill/>
        </p:spPr>
      </p:pic>
      <p:pic>
        <p:nvPicPr>
          <p:cNvPr id="1028" name="Picture 4" descr="C:\ljk9707\PythonWork\Analysis\data\MidtermProject\3.컬럼정리_날짜통일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50121" y="1753124"/>
            <a:ext cx="7228279" cy="3000396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685800" y="320532"/>
            <a:ext cx="10593629" cy="693113"/>
          </a:xfrm>
          <a:prstGeom prst="rect">
            <a:avLst/>
          </a:prstGeom>
          <a:noFill/>
        </p:spPr>
        <p:txBody>
          <a:bodyPr wrap="square" lIns="76809" tIns="38405" rIns="76809" bIns="38405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커피숍 </a:t>
            </a:r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편의점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BCF1F4-84B1-0933-DE70-252AADD7A249}"/>
              </a:ext>
            </a:extLst>
          </p:cNvPr>
          <p:cNvSpPr txBox="1"/>
          <p:nvPr/>
        </p:nvSpPr>
        <p:spPr>
          <a:xfrm>
            <a:off x="1143000" y="1248320"/>
            <a:ext cx="3748187" cy="631558"/>
          </a:xfrm>
          <a:prstGeom prst="rect">
            <a:avLst/>
          </a:prstGeom>
          <a:noFill/>
        </p:spPr>
        <p:txBody>
          <a:bodyPr wrap="square" lIns="76809" tIns="38405" rIns="76809" bIns="38405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휴게음식점 정보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70285-277A-ECEB-5ED0-D983254E8385}"/>
              </a:ext>
            </a:extLst>
          </p:cNvPr>
          <p:cNvSpPr/>
          <p:nvPr/>
        </p:nvSpPr>
        <p:spPr>
          <a:xfrm>
            <a:off x="1219200" y="1879878"/>
            <a:ext cx="7630719" cy="640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9" tIns="38405" rIns="76809" bIns="38405"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0970285-277A-ECEB-5ED0-D983254E8385}"/>
              </a:ext>
            </a:extLst>
          </p:cNvPr>
          <p:cNvSpPr/>
          <p:nvPr/>
        </p:nvSpPr>
        <p:spPr>
          <a:xfrm>
            <a:off x="10450121" y="1775723"/>
            <a:ext cx="7228278" cy="238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9" tIns="38405" rIns="76809" bIns="38405"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TextBox 17"/>
          <p:cNvSpPr txBox="1"/>
          <p:nvPr/>
        </p:nvSpPr>
        <p:spPr>
          <a:xfrm>
            <a:off x="10450121" y="1248320"/>
            <a:ext cx="310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필요한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컬럼만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추출</a:t>
            </a:r>
          </a:p>
        </p:txBody>
      </p:sp>
      <p:pic>
        <p:nvPicPr>
          <p:cNvPr id="20" name="Picture 2" descr="C:\ljk9707\PythonWork\Analysis\data\MidtermProject\4.커피숍_다방_추출.PNG"/>
          <p:cNvPicPr>
            <a:picLocks noChangeAspect="1" noChangeArrowheads="1"/>
          </p:cNvPicPr>
          <p:nvPr/>
        </p:nvPicPr>
        <p:blipFill>
          <a:blip r:embed="rId4"/>
          <a:srcRect l="6685" b="9793"/>
          <a:stretch>
            <a:fillRect/>
          </a:stretch>
        </p:blipFill>
        <p:spPr bwMode="auto">
          <a:xfrm>
            <a:off x="1217970" y="7155300"/>
            <a:ext cx="5940000" cy="2482242"/>
          </a:xfrm>
          <a:prstGeom prst="rect">
            <a:avLst/>
          </a:prstGeom>
          <a:noFill/>
        </p:spPr>
      </p:pic>
      <p:pic>
        <p:nvPicPr>
          <p:cNvPr id="21" name="Picture 4" descr="C:\ljk9707\PythonWork\Analysis\data\MidtermProject\4.편의점_추출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25919" y="7155300"/>
            <a:ext cx="6542481" cy="2484000"/>
          </a:xfrm>
          <a:prstGeom prst="rect">
            <a:avLst/>
          </a:prstGeom>
          <a:noFill/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970285-277A-ECEB-5ED0-D983254E8385}"/>
              </a:ext>
            </a:extLst>
          </p:cNvPr>
          <p:cNvSpPr/>
          <p:nvPr/>
        </p:nvSpPr>
        <p:spPr>
          <a:xfrm>
            <a:off x="3468267" y="7155300"/>
            <a:ext cx="642942" cy="2464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9" tIns="38405" rIns="76809" bIns="38405"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970285-277A-ECEB-5ED0-D983254E8385}"/>
              </a:ext>
            </a:extLst>
          </p:cNvPr>
          <p:cNvSpPr/>
          <p:nvPr/>
        </p:nvSpPr>
        <p:spPr>
          <a:xfrm>
            <a:off x="9683373" y="7155300"/>
            <a:ext cx="535785" cy="2464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9" tIns="38405" rIns="76809" bIns="38405"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TextBox 23"/>
          <p:cNvSpPr txBox="1"/>
          <p:nvPr/>
        </p:nvSpPr>
        <p:spPr>
          <a:xfrm>
            <a:off x="1143000" y="6667500"/>
            <a:ext cx="451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업태구분명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커피숍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다방 추출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25919" y="6664377"/>
            <a:ext cx="437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업태구분명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편의점 추출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39F6B9C-DB76-B453-B5E2-0DEE15A1CCDC}"/>
              </a:ext>
            </a:extLst>
          </p:cNvPr>
          <p:cNvSpPr/>
          <p:nvPr/>
        </p:nvSpPr>
        <p:spPr>
          <a:xfrm>
            <a:off x="9323765" y="2781300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3D9B0108-F615-8C8C-110D-964D91C332C5}"/>
              </a:ext>
            </a:extLst>
          </p:cNvPr>
          <p:cNvSpPr/>
          <p:nvPr/>
        </p:nvSpPr>
        <p:spPr>
          <a:xfrm>
            <a:off x="12561851" y="5577900"/>
            <a:ext cx="995823" cy="67681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ljk9707\PythonWork\Analysis\data\MidtermProject\5.커피숍_전처리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44375" y="1500162"/>
            <a:ext cx="3747332" cy="8100000"/>
          </a:xfrm>
          <a:prstGeom prst="rect">
            <a:avLst/>
          </a:prstGeom>
          <a:noFill/>
        </p:spPr>
      </p:pic>
      <p:pic>
        <p:nvPicPr>
          <p:cNvPr id="3077" name="Picture 5" descr="C:\ljk9707\PythonWork\Analysis\data\MidtermProject\5.편의점_전처리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22925" y="1500162"/>
            <a:ext cx="3721866" cy="8100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371734" y="1562100"/>
            <a:ext cx="604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연도별 커피숍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 개수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카운팅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Picture 3" descr="C:\ljk9707\PythonWork\Analysis\data\MidtermProject\7.서울시구리스트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6200" y="2247899"/>
            <a:ext cx="5716556" cy="1139449"/>
          </a:xfrm>
          <a:prstGeom prst="rect">
            <a:avLst/>
          </a:prstGeom>
          <a:noFill/>
        </p:spPr>
      </p:pic>
      <p:pic>
        <p:nvPicPr>
          <p:cNvPr id="1029" name="Picture 5" descr="C:\ljk9707\PythonWork\Analysis\data\MidtermProject\7.데이터 프레임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426064" y="3347405"/>
            <a:ext cx="5716555" cy="1643695"/>
          </a:xfrm>
          <a:prstGeom prst="rect">
            <a:avLst/>
          </a:prstGeom>
          <a:noFill/>
        </p:spPr>
      </p:pic>
      <p:sp>
        <p:nvSpPr>
          <p:cNvPr id="38" name="TextBox 37"/>
          <p:cNvSpPr txBox="1"/>
          <p:nvPr/>
        </p:nvSpPr>
        <p:spPr>
          <a:xfrm>
            <a:off x="11806182" y="1406135"/>
            <a:ext cx="107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48600" y="1406135"/>
            <a:ext cx="117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커피숍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C04455-EC4E-9414-CB8B-9F6385A0F92C}"/>
              </a:ext>
            </a:extLst>
          </p:cNvPr>
          <p:cNvSpPr txBox="1"/>
          <p:nvPr/>
        </p:nvSpPr>
        <p:spPr>
          <a:xfrm>
            <a:off x="693510" y="335587"/>
            <a:ext cx="10593629" cy="693113"/>
          </a:xfrm>
          <a:prstGeom prst="rect">
            <a:avLst/>
          </a:prstGeom>
          <a:noFill/>
        </p:spPr>
        <p:txBody>
          <a:bodyPr wrap="square" lIns="76809" tIns="38405" rIns="76809" bIns="38405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커피숍 </a:t>
            </a:r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편의점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10" y="2235355"/>
            <a:ext cx="8822365" cy="450834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93510" y="1528440"/>
            <a:ext cx="4411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구별 사설학원 개수 정보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열린데이터 광장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603A62-0484-CFBA-05D8-D6B852F470CF}"/>
              </a:ext>
            </a:extLst>
          </p:cNvPr>
          <p:cNvSpPr txBox="1"/>
          <p:nvPr/>
        </p:nvSpPr>
        <p:spPr>
          <a:xfrm>
            <a:off x="693510" y="335587"/>
            <a:ext cx="10593629" cy="693113"/>
          </a:xfrm>
          <a:prstGeom prst="rect">
            <a:avLst/>
          </a:prstGeom>
          <a:noFill/>
        </p:spPr>
        <p:txBody>
          <a:bodyPr wrap="square" lIns="76809" tIns="38405" rIns="76809" bIns="38405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학원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3E4E1-ED44-1796-D2B0-E87B6575E348}"/>
              </a:ext>
            </a:extLst>
          </p:cNvPr>
          <p:cNvSpPr txBox="1"/>
          <p:nvPr/>
        </p:nvSpPr>
        <p:spPr>
          <a:xfrm>
            <a:off x="11201400" y="1382246"/>
            <a:ext cx="684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입시검정 및 보습학원, 국제화 학원, 예능, 특수교육학원 데이터 추출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C8B322-001C-9392-03FE-A8831FAC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8552" y="1789678"/>
            <a:ext cx="4825695" cy="663887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F477957-E057-24B6-0CA8-42B19F0A945A}"/>
              </a:ext>
            </a:extLst>
          </p:cNvPr>
          <p:cNvSpPr/>
          <p:nvPr/>
        </p:nvSpPr>
        <p:spPr>
          <a:xfrm>
            <a:off x="10466765" y="4207726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293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62000" y="1601569"/>
            <a:ext cx="588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구별 초등학교 개수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: 서울 열린데이터 광장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40" y="2324100"/>
            <a:ext cx="7561026" cy="73800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6B9CA6-BC4F-A3F7-4A31-DD53A588417E}"/>
              </a:ext>
            </a:extLst>
          </p:cNvPr>
          <p:cNvSpPr txBox="1"/>
          <p:nvPr/>
        </p:nvSpPr>
        <p:spPr>
          <a:xfrm>
            <a:off x="693510" y="335587"/>
            <a:ext cx="10593629" cy="693113"/>
          </a:xfrm>
          <a:prstGeom prst="rect">
            <a:avLst/>
          </a:prstGeom>
          <a:noFill/>
        </p:spPr>
        <p:txBody>
          <a:bodyPr wrap="square" lIns="76809" tIns="38405" rIns="76809" bIns="38405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</a:t>
            </a:r>
            <a:r>
              <a:rPr lang="en-US" altLang="ko-KR" sz="24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</a:t>
            </a:r>
            <a:r>
              <a:rPr lang="en-US" altLang="ko-KR" sz="24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BAD28B-3AD9-CA5C-F22E-E0127181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082" y="1780520"/>
            <a:ext cx="6569188" cy="7793591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A41640B-1677-D577-A54C-9825859B74E6}"/>
              </a:ext>
            </a:extLst>
          </p:cNvPr>
          <p:cNvSpPr/>
          <p:nvPr/>
        </p:nvSpPr>
        <p:spPr>
          <a:xfrm>
            <a:off x="9267601" y="5226621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716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46625"/>
          <a:stretch/>
        </p:blipFill>
        <p:spPr>
          <a:xfrm>
            <a:off x="1307056" y="2324100"/>
            <a:ext cx="4292845" cy="2514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46342"/>
          <a:stretch/>
        </p:blipFill>
        <p:spPr>
          <a:xfrm>
            <a:off x="5599901" y="2324100"/>
            <a:ext cx="4382299" cy="251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E44E18-98B1-70AF-5E63-CC33B35FF424}"/>
              </a:ext>
            </a:extLst>
          </p:cNvPr>
          <p:cNvSpPr txBox="1"/>
          <p:nvPr/>
        </p:nvSpPr>
        <p:spPr>
          <a:xfrm>
            <a:off x="693510" y="342900"/>
            <a:ext cx="10593629" cy="693113"/>
          </a:xfrm>
          <a:prstGeom prst="rect">
            <a:avLst/>
          </a:prstGeom>
          <a:noFill/>
        </p:spPr>
        <p:txBody>
          <a:bodyPr wrap="square" lIns="76809" tIns="38405" rIns="76809" bIns="38405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</a:t>
            </a:r>
            <a:r>
              <a:rPr lang="en-US" altLang="ko-KR" sz="24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</a:t>
            </a:r>
            <a:r>
              <a:rPr lang="en-US" altLang="ko-KR" sz="24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FF0BD9-3043-7926-63BB-A3C953A56A0C}"/>
              </a:ext>
            </a:extLst>
          </p:cNvPr>
          <p:cNvSpPr/>
          <p:nvPr/>
        </p:nvSpPr>
        <p:spPr>
          <a:xfrm>
            <a:off x="1219465" y="1536313"/>
            <a:ext cx="588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국공립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사립 중학교 개수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: 서울 열린데이터 광장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441046-A85D-2867-D2D5-87697C37C5FA}"/>
              </a:ext>
            </a:extLst>
          </p:cNvPr>
          <p:cNvSpPr txBox="1"/>
          <p:nvPr/>
        </p:nvSpPr>
        <p:spPr>
          <a:xfrm>
            <a:off x="3136335" y="4876350"/>
            <a:ext cx="192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국공립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BD7B2-F8F1-BE35-81B8-CF39581455CE}"/>
              </a:ext>
            </a:extLst>
          </p:cNvPr>
          <p:cNvSpPr txBox="1"/>
          <p:nvPr/>
        </p:nvSpPr>
        <p:spPr>
          <a:xfrm>
            <a:off x="7389953" y="4850368"/>
            <a:ext cx="192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사립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4AF5C28-1E1E-C885-E4C6-F95C8DBA59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012"/>
          <a:stretch/>
        </p:blipFill>
        <p:spPr>
          <a:xfrm>
            <a:off x="1371600" y="6515099"/>
            <a:ext cx="4025282" cy="25146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F95617-3DDA-1780-C618-0AECED6640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48022"/>
          <a:stretch/>
        </p:blipFill>
        <p:spPr>
          <a:xfrm>
            <a:off x="5658199" y="6576566"/>
            <a:ext cx="3791011" cy="237693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207E703-FFBD-7246-032A-75614BE7B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0462" y="2123894"/>
            <a:ext cx="5835080" cy="6852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A23A63-9C35-F6B4-39BC-9F0E7F46DF72}"/>
              </a:ext>
            </a:extLst>
          </p:cNvPr>
          <p:cNvSpPr txBox="1"/>
          <p:nvPr/>
        </p:nvSpPr>
        <p:spPr>
          <a:xfrm>
            <a:off x="1356360" y="6100497"/>
            <a:ext cx="2133600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정제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9F27C4-8CD0-A146-D40A-6E7235F6CD79}"/>
              </a:ext>
            </a:extLst>
          </p:cNvPr>
          <p:cNvSpPr txBox="1"/>
          <p:nvPr/>
        </p:nvSpPr>
        <p:spPr>
          <a:xfrm>
            <a:off x="11560462" y="1553101"/>
            <a:ext cx="3554435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국공립과 사립 개수 합치기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D2AEF58-9477-CA0A-4D6F-235A34026C0A}"/>
              </a:ext>
            </a:extLst>
          </p:cNvPr>
          <p:cNvSpPr/>
          <p:nvPr/>
        </p:nvSpPr>
        <p:spPr>
          <a:xfrm>
            <a:off x="10439400" y="7581900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52BD75F6-3D7D-D8C8-0E90-DE2CD97749B9}"/>
              </a:ext>
            </a:extLst>
          </p:cNvPr>
          <p:cNvSpPr/>
          <p:nvPr/>
        </p:nvSpPr>
        <p:spPr>
          <a:xfrm>
            <a:off x="5101989" y="5369223"/>
            <a:ext cx="995823" cy="67681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150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4278" y="2390473"/>
            <a:ext cx="68800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일반고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국공립,사립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자율고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(국공립, 사립),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전문고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(국공립,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사립) 개수 출처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교육통계서비스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39" y="3255580"/>
            <a:ext cx="8591401" cy="43964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BBA42C-BB52-33BD-47B1-6146D9487609}"/>
              </a:ext>
            </a:extLst>
          </p:cNvPr>
          <p:cNvSpPr txBox="1"/>
          <p:nvPr/>
        </p:nvSpPr>
        <p:spPr>
          <a:xfrm>
            <a:off x="693510" y="342900"/>
            <a:ext cx="10593629" cy="693113"/>
          </a:xfrm>
          <a:prstGeom prst="rect">
            <a:avLst/>
          </a:prstGeom>
          <a:noFill/>
        </p:spPr>
        <p:txBody>
          <a:bodyPr wrap="square" lIns="76809" tIns="38405" rIns="76809" bIns="38405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</a:t>
            </a:r>
            <a:r>
              <a:rPr lang="en-US" altLang="ko-KR" sz="24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24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중</a:t>
            </a:r>
            <a:r>
              <a:rPr lang="en-US" altLang="ko-KR" sz="24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고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5FD350-CF45-2700-4139-1C00D4D74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222" y="2705100"/>
            <a:ext cx="7060039" cy="519142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9649A9D-943D-CD19-83D9-26BED368964D}"/>
              </a:ext>
            </a:extLst>
          </p:cNvPr>
          <p:cNvSpPr/>
          <p:nvPr/>
        </p:nvSpPr>
        <p:spPr>
          <a:xfrm>
            <a:off x="9542363" y="4850119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D53B3-ADBD-BE0F-B745-627EA2F7632D}"/>
              </a:ext>
            </a:extLst>
          </p:cNvPr>
          <p:cNvSpPr txBox="1"/>
          <p:nvPr/>
        </p:nvSpPr>
        <p:spPr>
          <a:xfrm>
            <a:off x="10503222" y="2019300"/>
            <a:ext cx="4736778" cy="37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일반고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자율고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전문고</a:t>
            </a:r>
          </a:p>
        </p:txBody>
      </p:sp>
    </p:spTree>
    <p:extLst>
      <p:ext uri="{BB962C8B-B14F-4D97-AF65-F5344CB8AC3E}">
        <p14:creationId xmlns:p14="http://schemas.microsoft.com/office/powerpoint/2010/main" val="2751343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071" y="2549403"/>
            <a:ext cx="13689856" cy="25940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8F5D76-2A72-BC14-2477-6291E01B4CEC}"/>
              </a:ext>
            </a:extLst>
          </p:cNvPr>
          <p:cNvSpPr txBox="1"/>
          <p:nvPr/>
        </p:nvSpPr>
        <p:spPr>
          <a:xfrm>
            <a:off x="693510" y="342900"/>
            <a:ext cx="10593629" cy="693113"/>
          </a:xfrm>
          <a:prstGeom prst="rect">
            <a:avLst/>
          </a:prstGeom>
          <a:noFill/>
        </p:spPr>
        <p:txBody>
          <a:bodyPr wrap="square" lIns="76809" tIns="38405" rIns="76809" bIns="38405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대학교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5E919E-312F-EA5E-FE1A-21D21F48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54" y="6495303"/>
            <a:ext cx="10834089" cy="2839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49CE70-BC68-5413-9AAD-EFFCB3F8847A}"/>
              </a:ext>
            </a:extLst>
          </p:cNvPr>
          <p:cNvSpPr txBox="1"/>
          <p:nvPr/>
        </p:nvSpPr>
        <p:spPr>
          <a:xfrm>
            <a:off x="2375271" y="2107168"/>
            <a:ext cx="448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KOSIS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국가통계포털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99A51FD5-D89B-75F5-C0A1-7D835114A549}"/>
              </a:ext>
            </a:extLst>
          </p:cNvPr>
          <p:cNvSpPr/>
          <p:nvPr/>
        </p:nvSpPr>
        <p:spPr>
          <a:xfrm>
            <a:off x="8679388" y="5448300"/>
            <a:ext cx="929220" cy="6096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280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34207" y="1602544"/>
            <a:ext cx="9144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700" dirty="0"/>
              <a:t>서울시 병원 정보</a:t>
            </a:r>
          </a:p>
          <a:p>
            <a:r>
              <a:rPr lang="ko-KR" altLang="en-US" sz="2700"/>
              <a:t>종합병원</a:t>
            </a:r>
            <a:r>
              <a:rPr lang="ko-KR" altLang="en-US" sz="2700" dirty="0"/>
              <a:t>, 의원, 치과, </a:t>
            </a:r>
            <a:r>
              <a:rPr lang="ko-KR" altLang="en-US" sz="2700" dirty="0" err="1"/>
              <a:t>한방의원</a:t>
            </a:r>
            <a:r>
              <a:rPr lang="ko-KR" altLang="en-US" sz="2700" dirty="0"/>
              <a:t>, </a:t>
            </a:r>
            <a:r>
              <a:rPr lang="ko-KR" altLang="en-US" sz="2700" dirty="0" err="1"/>
              <a:t>일반병원</a:t>
            </a:r>
            <a:r>
              <a:rPr lang="ko-KR" altLang="en-US" sz="2700" dirty="0"/>
              <a:t> 데이터 포함</a:t>
            </a:r>
          </a:p>
          <a:p>
            <a:r>
              <a:rPr lang="ko-KR" altLang="en-US" sz="2700" dirty="0"/>
              <a:t>데이터 </a:t>
            </a:r>
            <a:r>
              <a:rPr lang="ko-KR" altLang="en-US" sz="2700"/>
              <a:t>출처 </a:t>
            </a:r>
            <a:r>
              <a:rPr lang="en-US" altLang="ko-KR" sz="2700"/>
              <a:t>–</a:t>
            </a:r>
            <a:r>
              <a:rPr lang="ko-KR" altLang="en-US" sz="2700"/>
              <a:t> 서울 열린데이터 광장</a:t>
            </a:r>
            <a:endParaRPr lang="ko-KR" altLang="en-US" sz="27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1" y="3331262"/>
            <a:ext cx="10893552" cy="52412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C4DCDE-B072-588E-D181-7E39CBB9DFBE}"/>
              </a:ext>
            </a:extLst>
          </p:cNvPr>
          <p:cNvSpPr txBox="1"/>
          <p:nvPr/>
        </p:nvSpPr>
        <p:spPr>
          <a:xfrm>
            <a:off x="693510" y="342900"/>
            <a:ext cx="10593629" cy="693113"/>
          </a:xfrm>
          <a:prstGeom prst="rect">
            <a:avLst/>
          </a:prstGeom>
          <a:noFill/>
        </p:spPr>
        <p:txBody>
          <a:bodyPr wrap="square" lIns="76809" tIns="38405" rIns="76809" bIns="38405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병원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DC4D48-8AB4-4DC6-A2AB-DFB7FA6A7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949" y="1499963"/>
            <a:ext cx="4397844" cy="753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40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1" y="1"/>
            <a:ext cx="329468" cy="10285715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" y="1"/>
            <a:ext cx="329468" cy="4000928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EBCF1F4-84B1-0933-DE70-252AADD7A249}"/>
              </a:ext>
            </a:extLst>
          </p:cNvPr>
          <p:cNvSpPr txBox="1"/>
          <p:nvPr/>
        </p:nvSpPr>
        <p:spPr>
          <a:xfrm>
            <a:off x="1348779" y="1192103"/>
            <a:ext cx="4713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 구별 공원 정보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(2018~2019)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FDAD2-2D2F-37AA-3A78-F12974B33A63}"/>
              </a:ext>
            </a:extLst>
          </p:cNvPr>
          <p:cNvSpPr txBox="1"/>
          <p:nvPr/>
        </p:nvSpPr>
        <p:spPr>
          <a:xfrm>
            <a:off x="1452644" y="6494117"/>
            <a:ext cx="917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지역에서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결측치를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찾은후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kakkao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이용해서 공원의 자치구를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E122E-7CF5-3E78-5CF5-ABFA2537FB17}"/>
              </a:ext>
            </a:extLst>
          </p:cNvPr>
          <p:cNvSpPr txBox="1"/>
          <p:nvPr/>
        </p:nvSpPr>
        <p:spPr>
          <a:xfrm>
            <a:off x="13666227" y="1815350"/>
            <a:ext cx="5446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자치구별 공원의 수만 추출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4100F-44A3-9454-EF5E-C4890136CB42}"/>
              </a:ext>
            </a:extLst>
          </p:cNvPr>
          <p:cNvSpPr txBox="1"/>
          <p:nvPr/>
        </p:nvSpPr>
        <p:spPr>
          <a:xfrm>
            <a:off x="685802" y="320533"/>
            <a:ext cx="11428652" cy="693241"/>
          </a:xfrm>
          <a:prstGeom prst="rect">
            <a:avLst/>
          </a:prstGeom>
          <a:noFill/>
        </p:spPr>
        <p:txBody>
          <a:bodyPr wrap="square" lIns="76809" tIns="38405" rIns="76809" bIns="38405" rtlCol="0">
            <a:spAutoFit/>
          </a:bodyPr>
          <a:lstStyle/>
          <a:p>
            <a:r>
              <a:rPr lang="en-US" altLang="ko-KR" sz="4001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4001" b="1" dirty="0" err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</a:t>
            </a:r>
            <a:r>
              <a:rPr lang="ko-KR" altLang="en-US" sz="4001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4001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1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1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4001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구별 공원수</a:t>
            </a:r>
            <a:endParaRPr lang="en-US" altLang="ko-KR" sz="4001" b="1" dirty="0">
              <a:solidFill>
                <a:schemeClr val="accent1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FC565E1E-5473-CBB4-3042-2896C99EB822}"/>
              </a:ext>
            </a:extLst>
          </p:cNvPr>
          <p:cNvSpPr/>
          <p:nvPr/>
        </p:nvSpPr>
        <p:spPr>
          <a:xfrm>
            <a:off x="5935517" y="5641439"/>
            <a:ext cx="929220" cy="6096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D0154AA-C416-3F89-0861-A61503788A18}"/>
              </a:ext>
            </a:extLst>
          </p:cNvPr>
          <p:cNvSpPr/>
          <p:nvPr/>
        </p:nvSpPr>
        <p:spPr>
          <a:xfrm>
            <a:off x="13298911" y="7492693"/>
            <a:ext cx="734636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1031" r="10327" b="13818"/>
          <a:stretch/>
        </p:blipFill>
        <p:spPr>
          <a:xfrm>
            <a:off x="1501514" y="1961391"/>
            <a:ext cx="9233357" cy="33290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r="-28264"/>
          <a:stretch/>
        </p:blipFill>
        <p:spPr>
          <a:xfrm>
            <a:off x="1501514" y="9089126"/>
            <a:ext cx="4267449" cy="9862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r="21138"/>
          <a:stretch/>
        </p:blipFill>
        <p:spPr>
          <a:xfrm>
            <a:off x="1452644" y="6942501"/>
            <a:ext cx="3403940" cy="200177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3348" y="6909615"/>
            <a:ext cx="7611126" cy="20346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3348" y="9104479"/>
            <a:ext cx="4689800" cy="827612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38236" y="2399208"/>
            <a:ext cx="1880651" cy="685603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864737" y="1961391"/>
            <a:ext cx="473324" cy="3329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39110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2"/>
          <a:srcRect t="64583"/>
          <a:stretch>
            <a:fillRect/>
          </a:stretch>
        </p:blipFill>
        <p:spPr bwMode="auto">
          <a:xfrm>
            <a:off x="2285953" y="5893599"/>
            <a:ext cx="13715999" cy="3643302"/>
          </a:xfrm>
          <a:prstGeom prst="rect">
            <a:avLst/>
          </a:prstGeom>
          <a:gradFill>
            <a:gsLst>
              <a:gs pos="74000">
                <a:schemeClr val="bg1">
                  <a:alpha val="35000"/>
                </a:schemeClr>
              </a:gs>
              <a:gs pos="39999">
                <a:srgbClr val="85C2FF">
                  <a:alpha val="17000"/>
                </a:srgbClr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r="14286"/>
          <a:stretch>
            <a:fillRect/>
          </a:stretch>
        </p:blipFill>
        <p:spPr bwMode="auto">
          <a:xfrm>
            <a:off x="4857720" y="1896362"/>
            <a:ext cx="4500594" cy="3247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 r="8955"/>
          <a:stretch>
            <a:fillRect/>
          </a:stretch>
        </p:blipFill>
        <p:spPr bwMode="auto">
          <a:xfrm>
            <a:off x="9943016" y="2143105"/>
            <a:ext cx="5679369" cy="2700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이등변 삼각형 9"/>
          <p:cNvSpPr/>
          <p:nvPr/>
        </p:nvSpPr>
        <p:spPr>
          <a:xfrm rot="16200000">
            <a:off x="2018061" y="2410997"/>
            <a:ext cx="3429024" cy="2250299"/>
          </a:xfrm>
          <a:prstGeom prst="triangle">
            <a:avLst/>
          </a:prstGeom>
          <a:gradFill>
            <a:gsLst>
              <a:gs pos="54000">
                <a:schemeClr val="tx2">
                  <a:alpha val="43000"/>
                </a:schemeClr>
              </a:gs>
              <a:gs pos="98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2"/>
          <a:srcRect l="2343" t="21875" r="87500" b="55209"/>
          <a:stretch>
            <a:fillRect/>
          </a:stretch>
        </p:blipFill>
        <p:spPr bwMode="auto">
          <a:xfrm>
            <a:off x="2607423" y="2250261"/>
            <a:ext cx="1393041" cy="2357454"/>
          </a:xfrm>
          <a:prstGeom prst="rect">
            <a:avLst/>
          </a:prstGeom>
          <a:gradFill>
            <a:gsLst>
              <a:gs pos="74000">
                <a:schemeClr val="bg1">
                  <a:alpha val="35000"/>
                </a:schemeClr>
              </a:gs>
              <a:gs pos="39999">
                <a:srgbClr val="85C2FF">
                  <a:alpha val="17000"/>
                </a:srgbClr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이등변 삼각형 11"/>
          <p:cNvSpPr/>
          <p:nvPr/>
        </p:nvSpPr>
        <p:spPr>
          <a:xfrm rot="10800000">
            <a:off x="10050173" y="4929183"/>
            <a:ext cx="5572164" cy="1500201"/>
          </a:xfrm>
          <a:prstGeom prst="triangle">
            <a:avLst/>
          </a:prstGeom>
          <a:gradFill>
            <a:gsLst>
              <a:gs pos="54000">
                <a:schemeClr val="tx2">
                  <a:alpha val="43000"/>
                </a:schemeClr>
              </a:gs>
              <a:gs pos="98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2"/>
          <a:srcRect l="71771" t="66527" r="18073" b="2222"/>
          <a:stretch>
            <a:fillRect/>
          </a:stretch>
        </p:blipFill>
        <p:spPr bwMode="auto">
          <a:xfrm>
            <a:off x="12144348" y="6107913"/>
            <a:ext cx="1393041" cy="3214674"/>
          </a:xfrm>
          <a:prstGeom prst="rect">
            <a:avLst/>
          </a:prstGeom>
          <a:gradFill>
            <a:gsLst>
              <a:gs pos="74000">
                <a:schemeClr val="bg1">
                  <a:alpha val="35000"/>
                </a:schemeClr>
              </a:gs>
              <a:gs pos="39999">
                <a:srgbClr val="85C2FF">
                  <a:alpha val="17000"/>
                </a:srgbClr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600" y="5829300"/>
            <a:ext cx="18973800" cy="9385114"/>
            <a:chOff x="-533333" y="6318746"/>
            <a:chExt cx="20749128" cy="93851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533333" y="6318746"/>
              <a:ext cx="20749128" cy="9385114"/>
              <a:chOff x="-533333" y="6318746"/>
              <a:chExt cx="20749128" cy="938511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0825081" y="1507915"/>
                <a:ext cx="41498256" cy="18770227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33333" y="6318746"/>
                <a:ext cx="20749128" cy="93851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541859" y="9230149"/>
              <a:ext cx="972009" cy="492233"/>
              <a:chOff x="7541859" y="9230149"/>
              <a:chExt cx="972009" cy="4922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41859" y="9230149"/>
                <a:ext cx="972009" cy="492233"/>
              </a:xfrm>
              <a:prstGeom prst="rect">
                <a:avLst/>
              </a:prstGeom>
            </p:spPr>
          </p:pic>
        </p:grpSp>
      </p:grpSp>
      <p:sp>
        <p:nvSpPr>
          <p:cNvPr id="17" name="TextBox 16"/>
          <p:cNvSpPr txBox="1"/>
          <p:nvPr/>
        </p:nvSpPr>
        <p:spPr>
          <a:xfrm>
            <a:off x="914400" y="1714500"/>
            <a:ext cx="13258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서울시 아파트 가격에 영향을</a:t>
            </a:r>
            <a:r>
              <a:rPr lang="en-US" altLang="ko-KR" sz="80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80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미치는 요인분석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2725400" y="3924300"/>
            <a:ext cx="60960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 TEAM</a:t>
            </a:r>
          </a:p>
          <a:p>
            <a:pPr>
              <a:lnSpc>
                <a:spcPct val="150000"/>
              </a:lnSpc>
            </a:pPr>
            <a:endParaRPr lang="en-US" altLang="ko-KR" sz="25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나석원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김현경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김현욱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</a:p>
          <a:p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송호준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이준규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 </a:t>
            </a:r>
            <a:endParaRPr lang="ko-KR" altLang="en-US" sz="35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685800" y="320814"/>
            <a:ext cx="54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</a:t>
            </a:r>
            <a:endParaRPr lang="en-US" altLang="ko-KR" sz="4000" b="1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46723E-7995-E960-A699-D936781B2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1" y="1409700"/>
            <a:ext cx="8610600" cy="41420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69536C0-6F9C-6179-2EE6-5FB75658A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3634" y="4838700"/>
            <a:ext cx="8105775" cy="483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6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ljk9707\Rwork\MidtermProject\R_cor_coffee_convenience_schoo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257300"/>
            <a:ext cx="12180947" cy="3733800"/>
          </a:xfrm>
          <a:prstGeom prst="rect">
            <a:avLst/>
          </a:prstGeom>
          <a:noFill/>
        </p:spPr>
      </p:pic>
      <p:pic>
        <p:nvPicPr>
          <p:cNvPr id="1027" name="Picture 3" descr="C:\ljk9707\Rwork\MidtermProject\R_cor_coffee_convenience_school_plot.png"/>
          <p:cNvPicPr>
            <a:picLocks noChangeAspect="1" noChangeArrowheads="1"/>
          </p:cNvPicPr>
          <p:nvPr/>
        </p:nvPicPr>
        <p:blipFill>
          <a:blip r:embed="rId3"/>
          <a:srcRect t="5659"/>
          <a:stretch>
            <a:fillRect/>
          </a:stretch>
        </p:blipFill>
        <p:spPr bwMode="auto">
          <a:xfrm>
            <a:off x="11125200" y="5159115"/>
            <a:ext cx="6682135" cy="4530466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F72079-A08B-C0B2-F3CA-293AEF7D29E9}"/>
              </a:ext>
            </a:extLst>
          </p:cNvPr>
          <p:cNvSpPr txBox="1"/>
          <p:nvPr/>
        </p:nvSpPr>
        <p:spPr>
          <a:xfrm>
            <a:off x="685800" y="320814"/>
            <a:ext cx="54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</a:t>
            </a:r>
            <a:endParaRPr lang="en-US" altLang="ko-KR" sz="4000" b="1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4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1295400" y="397014"/>
            <a:ext cx="1630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시각화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경제적 요인 </a:t>
            </a:r>
          </a:p>
        </p:txBody>
      </p:sp>
      <p:grpSp>
        <p:nvGrpSpPr>
          <p:cNvPr id="7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5890" y="114300"/>
            <a:ext cx="2375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defRPr/>
            </a:pPr>
            <a:r>
              <a:rPr lang="en-US" altLang="ko-KR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i!i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에이콘아카데미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강남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077105" y="114300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defRPr/>
            </a:pP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 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프로젝트 기반 </a:t>
            </a:r>
            <a:r>
              <a:rPr lang="ko-KR" alt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빅데이터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 과정 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pic>
        <p:nvPicPr>
          <p:cNvPr id="2056" name="Picture 8" descr="C:\Users\acorn\OneDrive\Desktop\중간프로젝트\image\경제적 요인 plotly graph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4000" y="1698300"/>
            <a:ext cx="16200000" cy="7560000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914400" y="6972300"/>
            <a:ext cx="16488000" cy="2592000"/>
            <a:chOff x="914400" y="6972300"/>
            <a:chExt cx="16488000" cy="2592000"/>
          </a:xfrm>
        </p:grpSpPr>
        <p:pic>
          <p:nvPicPr>
            <p:cNvPr id="6" name="Picture 2"/>
            <p:cNvPicPr>
              <a:picLocks noChangeArrowheads="1"/>
            </p:cNvPicPr>
            <p:nvPr/>
          </p:nvPicPr>
          <p:blipFill>
            <a:blip r:embed="rId2"/>
            <a:srcRect l="7440" t="25000" r="1422"/>
            <a:stretch>
              <a:fillRect/>
            </a:stretch>
          </p:blipFill>
          <p:spPr bwMode="auto">
            <a:xfrm>
              <a:off x="914400" y="6972300"/>
              <a:ext cx="16488000" cy="259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" name="직사각형 27"/>
            <p:cNvSpPr/>
            <p:nvPr/>
          </p:nvSpPr>
          <p:spPr>
            <a:xfrm>
              <a:off x="914400" y="6972300"/>
              <a:ext cx="1143000" cy="2590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773400" y="6972300"/>
              <a:ext cx="1600200" cy="2590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1295400" y="397014"/>
            <a:ext cx="1630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시각화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200" dirty="0">
                <a:solidFill>
                  <a:srgbClr val="4F81BD">
                    <a:lumMod val="75000"/>
                  </a:srgbClr>
                </a:solidFill>
                <a:latin typeface="나눔스퀘어_ac" pitchFamily="50" charset="-127"/>
                <a:ea typeface="나눔스퀘어_ac" pitchFamily="50" charset="-127"/>
              </a:rPr>
              <a:t>환경적 요인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  <p:grpSp>
        <p:nvGrpSpPr>
          <p:cNvPr id="4" name="그룹 1002"/>
          <p:cNvGrpSpPr/>
          <p:nvPr/>
        </p:nvGrpSpPr>
        <p:grpSpPr>
          <a:xfrm>
            <a:off x="901983" y="1127740"/>
            <a:ext cx="16518151" cy="76190"/>
            <a:chOff x="948516" y="915811"/>
            <a:chExt cx="16518151" cy="76190"/>
          </a:xfrm>
        </p:grpSpPr>
        <p:pic>
          <p:nvPicPr>
            <p:cNvPr id="4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5890" y="114300"/>
            <a:ext cx="2375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defRPr/>
            </a:pPr>
            <a:r>
              <a:rPr lang="en-US" altLang="ko-KR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i!i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에이콘아카데미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강남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077105" y="114300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defRPr/>
            </a:pP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 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프로젝트 기반 </a:t>
            </a:r>
            <a:r>
              <a:rPr lang="ko-KR" alt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빅데이터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 과정 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762000" y="1419900"/>
            <a:ext cx="8432400" cy="5400000"/>
            <a:chOff x="762000" y="1419900"/>
            <a:chExt cx="8432400" cy="5400000"/>
          </a:xfrm>
        </p:grpSpPr>
        <p:pic>
          <p:nvPicPr>
            <p:cNvPr id="1027" name="Picture 3" descr="C:\Users\acorn\OneDrive\Desktop\중간프로젝트\2018년기준_21년 자치구별 매매가 변동율.png"/>
            <p:cNvPicPr>
              <a:picLocks noChangeArrowheads="1"/>
            </p:cNvPicPr>
            <p:nvPr/>
          </p:nvPicPr>
          <p:blipFill>
            <a:blip r:embed="rId6"/>
            <a:srcRect l="15850" t="18889"/>
            <a:stretch>
              <a:fillRect/>
            </a:stretch>
          </p:blipFill>
          <p:spPr bwMode="auto">
            <a:xfrm>
              <a:off x="914400" y="1419900"/>
              <a:ext cx="8280000" cy="540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762000" y="1496100"/>
              <a:ext cx="27432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매매가 변동률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24400" y="2762935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노원구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62400" y="3296335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성북구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48000" y="4972735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동작구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14400" y="6819899"/>
            <a:ext cx="16611600" cy="2819401"/>
            <a:chOff x="914400" y="6896100"/>
            <a:chExt cx="16422553" cy="2662768"/>
          </a:xfrm>
        </p:grpSpPr>
        <p:pic>
          <p:nvPicPr>
            <p:cNvPr id="1028" name="Picture 4" descr="C:\Users\acorn\OneDrive\Desktop\중간프로젝트\2018년기준_21년 자치구별 매매가 변동율 top3.png"/>
            <p:cNvPicPr>
              <a:picLocks noChangeAspect="1" noChangeArrowheads="1"/>
            </p:cNvPicPr>
            <p:nvPr/>
          </p:nvPicPr>
          <p:blipFill>
            <a:blip r:embed="rId7"/>
            <a:srcRect l="7488" t="26966" r="1774"/>
            <a:stretch>
              <a:fillRect/>
            </a:stretch>
          </p:blipFill>
          <p:spPr bwMode="auto">
            <a:xfrm>
              <a:off x="915267" y="6968068"/>
              <a:ext cx="16421686" cy="2590800"/>
            </a:xfrm>
            <a:prstGeom prst="rect">
              <a:avLst/>
            </a:prstGeom>
            <a:noFill/>
          </p:spPr>
        </p:pic>
        <p:sp>
          <p:nvSpPr>
            <p:cNvPr id="24" name="직사각형 23"/>
            <p:cNvSpPr/>
            <p:nvPr/>
          </p:nvSpPr>
          <p:spPr>
            <a:xfrm>
              <a:off x="14231831" y="6896101"/>
              <a:ext cx="1447800" cy="2590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14400" y="6896100"/>
              <a:ext cx="1143000" cy="2590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9296400" y="1419900"/>
            <a:ext cx="8280000" cy="5400000"/>
            <a:chOff x="9296400" y="1419900"/>
            <a:chExt cx="8280000" cy="5400000"/>
          </a:xfrm>
        </p:grpSpPr>
        <p:pic>
          <p:nvPicPr>
            <p:cNvPr id="1026" name="Picture 2" descr="C:\Users\acorn\OneDrive\Desktop\중간프로젝트\2018년기준_21년 자치구별 전월세가 변동율.png"/>
            <p:cNvPicPr>
              <a:picLocks noChangeArrowheads="1"/>
            </p:cNvPicPr>
            <p:nvPr/>
          </p:nvPicPr>
          <p:blipFill>
            <a:blip r:embed="rId8"/>
            <a:srcRect l="15436" t="16904" r="671" b="562"/>
            <a:stretch>
              <a:fillRect/>
            </a:stretch>
          </p:blipFill>
          <p:spPr bwMode="auto">
            <a:xfrm>
              <a:off x="9296400" y="1419900"/>
              <a:ext cx="8280000" cy="540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9296400" y="1496100"/>
              <a:ext cx="27432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전월세가</a:t>
              </a:r>
              <a:r>
                <a:rPr lang="ko-KR" altLang="en-US" sz="3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 변동률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335000" y="3314700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중랑구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658600" y="3543300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종로구</a:t>
              </a:r>
              <a:endParaRPr lang="ko-KR" altLang="en-US" sz="1500" dirty="0">
                <a:solidFill>
                  <a:schemeClr val="bg1"/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496800" y="2247900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도봉구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901983" y="1127740"/>
            <a:ext cx="16518151" cy="76190"/>
            <a:chOff x="948516" y="915811"/>
            <a:chExt cx="16518151" cy="76190"/>
          </a:xfrm>
        </p:grpSpPr>
        <p:pic>
          <p:nvPicPr>
            <p:cNvPr id="4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grpSp>
        <p:nvGrpSpPr>
          <p:cNvPr id="6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5890" y="114300"/>
            <a:ext cx="2375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defRPr/>
            </a:pPr>
            <a:r>
              <a:rPr lang="en-US" altLang="ko-KR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i!i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에이콘아카데미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강남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077105" y="114300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defRPr/>
            </a:pP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 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프로젝트 기반 </a:t>
            </a:r>
            <a:r>
              <a:rPr lang="ko-KR" alt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빅데이터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 과정 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pic>
        <p:nvPicPr>
          <p:cNvPr id="4" name="Picture 2" descr="C:\Users\acorn\OneDrive\Desktop\중간프로젝트\image\heatmap 전월세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991725" y="2036881"/>
            <a:ext cx="6391275" cy="7488238"/>
          </a:xfrm>
          <a:prstGeom prst="rect">
            <a:avLst/>
          </a:prstGeom>
          <a:noFill/>
        </p:spPr>
      </p:pic>
      <p:pic>
        <p:nvPicPr>
          <p:cNvPr id="3075" name="Picture 3" descr="C:\Users\acorn\OneDrive\Desktop\중간프로젝트\image\heatmap 매매가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62125" y="2009100"/>
            <a:ext cx="6391275" cy="75438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11506200" y="1409700"/>
            <a:ext cx="32670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,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월세가 변동률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57600" y="1409700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매매가 변동률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95400" y="397014"/>
            <a:ext cx="1630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시각화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200" dirty="0">
                <a:solidFill>
                  <a:srgbClr val="4F81BD">
                    <a:lumMod val="75000"/>
                  </a:srgbClr>
                </a:solidFill>
                <a:latin typeface="나눔스퀘어_ac" pitchFamily="50" charset="-127"/>
                <a:ea typeface="나눔스퀘어_ac" pitchFamily="50" charset="-127"/>
              </a:rPr>
              <a:t>환경적 요인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0" y="7002326"/>
            <a:ext cx="86106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실업률은 </a:t>
            </a:r>
            <a:r>
              <a:rPr lang="ko-KR" altLang="en-US" sz="27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매매가와</a:t>
            </a:r>
            <a:r>
              <a:rPr lang="ko-KR" altLang="en-US" sz="27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상관관계가 낮다고 판단되어 제외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562"/>
          <a:stretch/>
        </p:blipFill>
        <p:spPr>
          <a:xfrm>
            <a:off x="853440" y="2195364"/>
            <a:ext cx="16824960" cy="30243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38200" y="2519400"/>
            <a:ext cx="4419600" cy="2700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직사각형 5"/>
          <p:cNvSpPr/>
          <p:nvPr/>
        </p:nvSpPr>
        <p:spPr>
          <a:xfrm>
            <a:off x="838200" y="3707532"/>
            <a:ext cx="4420800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B7F6B-243A-6F53-5686-DA005DF9F3C6}"/>
              </a:ext>
            </a:extLst>
          </p:cNvPr>
          <p:cNvSpPr txBox="1"/>
          <p:nvPr/>
        </p:nvSpPr>
        <p:spPr>
          <a:xfrm>
            <a:off x="685800" y="320814"/>
            <a:ext cx="1516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매매가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경제적요인</a:t>
            </a:r>
            <a:endParaRPr lang="en-US" altLang="ko-KR" sz="4000" b="1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0558CE-2462-DE94-3791-5AE519EFD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" y="6181114"/>
            <a:ext cx="6889077" cy="265808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F7E6BC-41FC-3901-D9A4-32B414DD7A2D}"/>
              </a:ext>
            </a:extLst>
          </p:cNvPr>
          <p:cNvSpPr/>
          <p:nvPr/>
        </p:nvSpPr>
        <p:spPr>
          <a:xfrm>
            <a:off x="853440" y="8542455"/>
            <a:ext cx="1399055" cy="334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2B4762-8397-D8F2-10DC-8ED3CB626422}"/>
              </a:ext>
            </a:extLst>
          </p:cNvPr>
          <p:cNvSpPr txBox="1"/>
          <p:nvPr/>
        </p:nvSpPr>
        <p:spPr>
          <a:xfrm>
            <a:off x="716280" y="5491937"/>
            <a:ext cx="2512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실업률 </a:t>
            </a:r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cor.test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FA6BCCD5-B00A-7DA5-D194-AF56D35E5103}"/>
              </a:ext>
            </a:extLst>
          </p:cNvPr>
          <p:cNvSpPr/>
          <p:nvPr/>
        </p:nvSpPr>
        <p:spPr>
          <a:xfrm>
            <a:off x="9095165" y="6805547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2CED4-15E9-1C4A-8721-80A875A8CA46}"/>
              </a:ext>
            </a:extLst>
          </p:cNvPr>
          <p:cNvSpPr txBox="1"/>
          <p:nvPr/>
        </p:nvSpPr>
        <p:spPr>
          <a:xfrm>
            <a:off x="1021080" y="1561564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종속변수와 독립변수 간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상관계수 비교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2A91763-323D-0988-02DA-E815DD31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3752850"/>
            <a:ext cx="10896599" cy="4691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1409700"/>
            <a:ext cx="8748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상관관계가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높은 독립변수들로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다중회귀분석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095500"/>
            <a:ext cx="13000289" cy="1143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6013" b="1983"/>
          <a:stretch/>
        </p:blipFill>
        <p:spPr>
          <a:xfrm>
            <a:off x="11125200" y="4309070"/>
            <a:ext cx="5943600" cy="50025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F28513-E700-4DD6-A012-63596D871966}"/>
              </a:ext>
            </a:extLst>
          </p:cNvPr>
          <p:cNvSpPr txBox="1"/>
          <p:nvPr/>
        </p:nvSpPr>
        <p:spPr>
          <a:xfrm>
            <a:off x="685800" y="320814"/>
            <a:ext cx="54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</a:t>
            </a:r>
            <a:endParaRPr lang="en-US" altLang="ko-KR" sz="4000" b="1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676EC2-7D27-74F2-4D1E-46A1DAEBB99B}"/>
              </a:ext>
            </a:extLst>
          </p:cNvPr>
          <p:cNvSpPr/>
          <p:nvPr/>
        </p:nvSpPr>
        <p:spPr>
          <a:xfrm>
            <a:off x="1752600" y="3800803"/>
            <a:ext cx="7780622" cy="421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C8E1838-F79D-EED8-6951-80557D561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381500"/>
            <a:ext cx="7518938" cy="52893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1D168B1-B55D-C046-ACCC-25F4A2A43026}"/>
              </a:ext>
            </a:extLst>
          </p:cNvPr>
          <p:cNvSpPr/>
          <p:nvPr/>
        </p:nvSpPr>
        <p:spPr>
          <a:xfrm>
            <a:off x="4191000" y="9105900"/>
            <a:ext cx="2895600" cy="205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7437F1-C980-37B3-C9C1-3500BD44A641}"/>
              </a:ext>
            </a:extLst>
          </p:cNvPr>
          <p:cNvSpPr txBox="1"/>
          <p:nvPr/>
        </p:nvSpPr>
        <p:spPr>
          <a:xfrm>
            <a:off x="7420896" y="8942600"/>
            <a:ext cx="3018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80.62%</a:t>
            </a:r>
            <a:endParaRPr lang="ko-KR" altLang="en-US" sz="280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72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B00DEB2-EE1C-2015-E72E-C66FA1CF7C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138" r="5765" b="-1"/>
          <a:stretch/>
        </p:blipFill>
        <p:spPr>
          <a:xfrm>
            <a:off x="762000" y="5890122"/>
            <a:ext cx="7162800" cy="83538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2855725"/>
            <a:ext cx="9862878" cy="6846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640" y="3724385"/>
            <a:ext cx="6910368" cy="2306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384107-E0DE-E9BC-E1AF-177D5BB36079}"/>
              </a:ext>
            </a:extLst>
          </p:cNvPr>
          <p:cNvSpPr txBox="1"/>
          <p:nvPr/>
        </p:nvSpPr>
        <p:spPr>
          <a:xfrm>
            <a:off x="685800" y="214134"/>
            <a:ext cx="54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</a:t>
            </a:r>
            <a:endParaRPr lang="en-US" altLang="ko-KR" sz="4000" b="1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10F6D37-4C06-3046-58AD-53B6CD0024FD}"/>
              </a:ext>
            </a:extLst>
          </p:cNvPr>
          <p:cNvGrpSpPr/>
          <p:nvPr/>
        </p:nvGrpSpPr>
        <p:grpSpPr>
          <a:xfrm>
            <a:off x="762000" y="2628900"/>
            <a:ext cx="6265394" cy="2061633"/>
            <a:chOff x="762000" y="3212765"/>
            <a:chExt cx="6265394" cy="206163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2"/>
            <a:srcRect r="45649" b="36207"/>
            <a:stretch/>
          </p:blipFill>
          <p:spPr>
            <a:xfrm>
              <a:off x="762000" y="3212765"/>
              <a:ext cx="6265394" cy="206163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450978C-1A71-520D-60DA-04BEDA68D50A}"/>
                </a:ext>
              </a:extLst>
            </p:cNvPr>
            <p:cNvSpPr/>
            <p:nvPr/>
          </p:nvSpPr>
          <p:spPr>
            <a:xfrm>
              <a:off x="2895600" y="4855072"/>
              <a:ext cx="2976903" cy="3815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88492D-6ABE-4BFF-8688-61796A2FA74B}"/>
              </a:ext>
            </a:extLst>
          </p:cNvPr>
          <p:cNvSpPr/>
          <p:nvPr/>
        </p:nvSpPr>
        <p:spPr>
          <a:xfrm>
            <a:off x="838200" y="6133203"/>
            <a:ext cx="1050612" cy="588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686A88-916F-A382-0676-DC30357277E0}"/>
              </a:ext>
            </a:extLst>
          </p:cNvPr>
          <p:cNvSpPr/>
          <p:nvPr/>
        </p:nvSpPr>
        <p:spPr>
          <a:xfrm>
            <a:off x="3201336" y="6154705"/>
            <a:ext cx="1050612" cy="5889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97633B-61EC-F80F-088A-BA2E06082151}"/>
              </a:ext>
            </a:extLst>
          </p:cNvPr>
          <p:cNvSpPr txBox="1"/>
          <p:nvPr/>
        </p:nvSpPr>
        <p:spPr>
          <a:xfrm>
            <a:off x="685800" y="1327152"/>
            <a:ext cx="8748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상관관계가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높은 독립변수들로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97FD8B-CBC7-EA2C-2E78-6F901022E72D}"/>
              </a:ext>
            </a:extLst>
          </p:cNvPr>
          <p:cNvSpPr txBox="1"/>
          <p:nvPr/>
        </p:nvSpPr>
        <p:spPr>
          <a:xfrm>
            <a:off x="685800" y="2155279"/>
            <a:ext cx="370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불만족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C5C216-DA30-6B37-9A75-B47674259D70}"/>
              </a:ext>
            </a:extLst>
          </p:cNvPr>
          <p:cNvSpPr txBox="1"/>
          <p:nvPr/>
        </p:nvSpPr>
        <p:spPr>
          <a:xfrm>
            <a:off x="685800" y="5074503"/>
            <a:ext cx="69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독립성 검정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 위배하는 요인들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물가지수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GDP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4D0E868-F6E0-A4BB-5F37-AEFB9464D74C}"/>
              </a:ext>
            </a:extLst>
          </p:cNvPr>
          <p:cNvSpPr/>
          <p:nvPr/>
        </p:nvSpPr>
        <p:spPr>
          <a:xfrm>
            <a:off x="8915400" y="3776556"/>
            <a:ext cx="1219200" cy="25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EE0EBF-7590-AE63-3A30-92D37044E238}"/>
              </a:ext>
            </a:extLst>
          </p:cNvPr>
          <p:cNvSpPr txBox="1"/>
          <p:nvPr/>
        </p:nvSpPr>
        <p:spPr>
          <a:xfrm>
            <a:off x="8199121" y="2186926"/>
            <a:ext cx="4048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낮은 조합 찾기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BC971-365F-7EA3-1AA2-5FF36099424D}"/>
              </a:ext>
            </a:extLst>
          </p:cNvPr>
          <p:cNvSpPr txBox="1"/>
          <p:nvPr/>
        </p:nvSpPr>
        <p:spPr>
          <a:xfrm>
            <a:off x="8077200" y="6220480"/>
            <a:ext cx="6243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높게 나와서 종속변수 보정필요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354CB4-AD15-C7B9-E5FA-CCE334AC6B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9355"/>
          <a:stretch/>
        </p:blipFill>
        <p:spPr>
          <a:xfrm>
            <a:off x="8153400" y="6932967"/>
            <a:ext cx="6426208" cy="131806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313B518-45D3-1735-47DC-19FA57997A7D}"/>
              </a:ext>
            </a:extLst>
          </p:cNvPr>
          <p:cNvSpPr/>
          <p:nvPr/>
        </p:nvSpPr>
        <p:spPr>
          <a:xfrm>
            <a:off x="9067800" y="7946236"/>
            <a:ext cx="1676400" cy="418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925741"/>
            <a:ext cx="9639352" cy="3672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20" y="2411990"/>
            <a:ext cx="7635462" cy="57033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19FAF6-2DCD-351F-3B81-09CED7C5A7FF}"/>
              </a:ext>
            </a:extLst>
          </p:cNvPr>
          <p:cNvSpPr txBox="1"/>
          <p:nvPr/>
        </p:nvSpPr>
        <p:spPr>
          <a:xfrm>
            <a:off x="685800" y="320814"/>
            <a:ext cx="54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</a:t>
            </a:r>
            <a:endParaRPr lang="en-US" altLang="ko-KR" sz="4000" b="1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494E6C-AD62-26E9-959A-78C03C6AAD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68126"/>
          <a:stretch/>
        </p:blipFill>
        <p:spPr>
          <a:xfrm>
            <a:off x="9211761" y="6699917"/>
            <a:ext cx="8668064" cy="73441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5C1134D-9734-8021-F8DD-C7595681A081}"/>
              </a:ext>
            </a:extLst>
          </p:cNvPr>
          <p:cNvSpPr/>
          <p:nvPr/>
        </p:nvSpPr>
        <p:spPr>
          <a:xfrm>
            <a:off x="9211761" y="6953712"/>
            <a:ext cx="134874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29927FB-10E0-BECD-6046-045AB3F1DEBB}"/>
              </a:ext>
            </a:extLst>
          </p:cNvPr>
          <p:cNvSpPr/>
          <p:nvPr/>
        </p:nvSpPr>
        <p:spPr>
          <a:xfrm>
            <a:off x="12025371" y="6953712"/>
            <a:ext cx="134874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E560C7-2040-5C58-26CA-EDF57D9058CF}"/>
              </a:ext>
            </a:extLst>
          </p:cNvPr>
          <p:cNvSpPr txBox="1"/>
          <p:nvPr/>
        </p:nvSpPr>
        <p:spPr>
          <a:xfrm>
            <a:off x="1226820" y="1267480"/>
            <a:ext cx="1387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보정후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다중회귀분석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60D3E9-41DE-6D03-F83B-60F5E6D517D6}"/>
              </a:ext>
            </a:extLst>
          </p:cNvPr>
          <p:cNvSpPr/>
          <p:nvPr/>
        </p:nvSpPr>
        <p:spPr>
          <a:xfrm>
            <a:off x="2133600" y="1866901"/>
            <a:ext cx="2133600" cy="3672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9DDD15-0978-43AC-FE2A-5F2A1CC74E79}"/>
              </a:ext>
            </a:extLst>
          </p:cNvPr>
          <p:cNvSpPr/>
          <p:nvPr/>
        </p:nvSpPr>
        <p:spPr>
          <a:xfrm>
            <a:off x="4853940" y="7434336"/>
            <a:ext cx="3070860" cy="3761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4357B-50F3-3782-13A4-508DB4F45D54}"/>
              </a:ext>
            </a:extLst>
          </p:cNvPr>
          <p:cNvSpPr txBox="1"/>
          <p:nvPr/>
        </p:nvSpPr>
        <p:spPr>
          <a:xfrm>
            <a:off x="9178233" y="3333628"/>
            <a:ext cx="370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불만족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A8FFFE-6B04-C0A6-C3F1-C931C9BE161C}"/>
              </a:ext>
            </a:extLst>
          </p:cNvPr>
          <p:cNvSpPr txBox="1"/>
          <p:nvPr/>
        </p:nvSpPr>
        <p:spPr>
          <a:xfrm>
            <a:off x="9144000" y="5722396"/>
            <a:ext cx="69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독립성 검정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 위배하는 요인들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물가지수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GDP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B082450-4EC9-112B-3933-3ACC3EC7AF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084" b="-17985"/>
          <a:stretch/>
        </p:blipFill>
        <p:spPr>
          <a:xfrm>
            <a:off x="9306853" y="3894668"/>
            <a:ext cx="8981147" cy="209854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5324CB-5BCB-8A25-A28F-4445BE6D2350}"/>
              </a:ext>
            </a:extLst>
          </p:cNvPr>
          <p:cNvSpPr/>
          <p:nvPr/>
        </p:nvSpPr>
        <p:spPr>
          <a:xfrm>
            <a:off x="10945370" y="5137816"/>
            <a:ext cx="2237229" cy="438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95C747-B07C-F9ED-D988-C85A680D216D}"/>
              </a:ext>
            </a:extLst>
          </p:cNvPr>
          <p:cNvSpPr txBox="1"/>
          <p:nvPr/>
        </p:nvSpPr>
        <p:spPr>
          <a:xfrm>
            <a:off x="685800" y="320814"/>
            <a:ext cx="54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</a:t>
            </a:r>
            <a:endParaRPr lang="en-US" altLang="ko-KR" sz="4000" b="1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A6AEDE-8187-812C-923E-3F72D722F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26101"/>
            <a:ext cx="10515600" cy="11447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E3E872-F8DC-1FAA-D1C1-95F52ED52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616" y="1188720"/>
            <a:ext cx="4691969" cy="403322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E9938F0-4B51-85A2-7966-B87624E7E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467100"/>
            <a:ext cx="7086599" cy="595848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776A548-B236-552D-E871-25DAE16C48A8}"/>
              </a:ext>
            </a:extLst>
          </p:cNvPr>
          <p:cNvGrpSpPr/>
          <p:nvPr/>
        </p:nvGrpSpPr>
        <p:grpSpPr>
          <a:xfrm>
            <a:off x="685800" y="4072521"/>
            <a:ext cx="5524500" cy="1543050"/>
            <a:chOff x="1830751" y="7205359"/>
            <a:chExt cx="5524500" cy="1543050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FCE166B2-E2DE-1F39-C353-1CBCAF6C2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0751" y="7205359"/>
              <a:ext cx="5524500" cy="1543050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999AF47-C255-049B-AFB4-82AF46C8F0F6}"/>
                </a:ext>
              </a:extLst>
            </p:cNvPr>
            <p:cNvSpPr/>
            <p:nvPr/>
          </p:nvSpPr>
          <p:spPr>
            <a:xfrm>
              <a:off x="2590800" y="7234519"/>
              <a:ext cx="1295400" cy="25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E90F3DB-D0BE-8410-47BD-D856916C36CB}"/>
                </a:ext>
              </a:extLst>
            </p:cNvPr>
            <p:cNvSpPr/>
            <p:nvPr/>
          </p:nvSpPr>
          <p:spPr>
            <a:xfrm>
              <a:off x="3886200" y="7463119"/>
              <a:ext cx="2057400" cy="21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65C95605-4EB0-DFA6-3BA9-EA7A4DEC5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1" y="5673966"/>
            <a:ext cx="6050280" cy="42309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08D830F-9F35-F31D-E012-F50C376217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896" y="6239395"/>
            <a:ext cx="5708904" cy="347101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E5FF15D-16B9-C458-0247-A39EAF2E53F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3917" r="4948"/>
          <a:stretch/>
        </p:blipFill>
        <p:spPr>
          <a:xfrm>
            <a:off x="9356305" y="6167031"/>
            <a:ext cx="3621451" cy="130289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BA7A657-38BF-9A82-4810-693DDD5C5B31}"/>
              </a:ext>
            </a:extLst>
          </p:cNvPr>
          <p:cNvSpPr/>
          <p:nvPr/>
        </p:nvSpPr>
        <p:spPr>
          <a:xfrm>
            <a:off x="3342600" y="9258300"/>
            <a:ext cx="2743200" cy="206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6B6AE2-B80D-4700-7341-AA169B0889D9}"/>
              </a:ext>
            </a:extLst>
          </p:cNvPr>
          <p:cNvSpPr txBox="1"/>
          <p:nvPr/>
        </p:nvSpPr>
        <p:spPr>
          <a:xfrm>
            <a:off x="6397752" y="9064024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4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72.44%</a:t>
            </a:r>
            <a:endParaRPr lang="ko-KR" altLang="en-US" sz="240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954C0EE-82EB-E5B1-0CCC-701D1284A9E4}"/>
              </a:ext>
            </a:extLst>
          </p:cNvPr>
          <p:cNvSpPr/>
          <p:nvPr/>
        </p:nvSpPr>
        <p:spPr>
          <a:xfrm>
            <a:off x="10593581" y="7125551"/>
            <a:ext cx="1752600" cy="192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AC3F94-4CB5-09C1-30F5-F379DB3E63D4}"/>
              </a:ext>
            </a:extLst>
          </p:cNvPr>
          <p:cNvSpPr txBox="1"/>
          <p:nvPr/>
        </p:nvSpPr>
        <p:spPr>
          <a:xfrm>
            <a:off x="685800" y="1635556"/>
            <a:ext cx="6420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 높은 요인 제거 후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낮은 조합 찾기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2E74D39-160B-E742-5581-3FCD36BB6416}"/>
              </a:ext>
            </a:extLst>
          </p:cNvPr>
          <p:cNvSpPr/>
          <p:nvPr/>
        </p:nvSpPr>
        <p:spPr>
          <a:xfrm>
            <a:off x="2667000" y="2226101"/>
            <a:ext cx="5791200" cy="4136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977C5C-6844-4F5B-CFCC-D309096BE5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55" t="-827" r="3194" b="66958"/>
          <a:stretch/>
        </p:blipFill>
        <p:spPr>
          <a:xfrm>
            <a:off x="9261123" y="8716306"/>
            <a:ext cx="4089066" cy="753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12D02E-FC1A-A681-CDC5-0B293C4E943C}"/>
              </a:ext>
            </a:extLst>
          </p:cNvPr>
          <p:cNvSpPr txBox="1"/>
          <p:nvPr/>
        </p:nvSpPr>
        <p:spPr>
          <a:xfrm>
            <a:off x="9182027" y="5428180"/>
            <a:ext cx="370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만족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3BC0D8-445D-21F8-1A24-634147039945}"/>
              </a:ext>
            </a:extLst>
          </p:cNvPr>
          <p:cNvSpPr txBox="1"/>
          <p:nvPr/>
        </p:nvSpPr>
        <p:spPr>
          <a:xfrm>
            <a:off x="9182027" y="7801688"/>
            <a:ext cx="425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독립성 검정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 위배하는 요인 없음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2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41" name="Picture 2" descr="jeonse 2"/>
          <p:cNvPicPr>
            <a:picLocks noChangeArrowheads="1"/>
          </p:cNvPicPr>
          <p:nvPr/>
        </p:nvPicPr>
        <p:blipFill>
          <a:blip r:embed="rId4">
            <a:grayscl/>
          </a:blip>
          <a:srcRect l="31531" r="38592"/>
          <a:stretch>
            <a:fillRect/>
          </a:stretch>
        </p:blipFill>
        <p:spPr bwMode="auto">
          <a:xfrm>
            <a:off x="12268200" y="0"/>
            <a:ext cx="5040000" cy="10285200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1219200" y="1595165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목</a:t>
            </a:r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		</a:t>
            </a:r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차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19200" y="2626459"/>
            <a:ext cx="6096000" cy="65556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01. </a:t>
            </a:r>
            <a:r>
              <a:rPr lang="ko-KR" altLang="en-US" sz="40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배경 및 목적</a:t>
            </a:r>
            <a:endParaRPr lang="en-US" altLang="ko-KR" sz="40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02. </a:t>
            </a:r>
            <a:r>
              <a:rPr lang="ko-KR" altLang="en-US" sz="40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가설 설정</a:t>
            </a:r>
            <a:endParaRPr lang="en-US" altLang="ko-KR" sz="40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03. </a:t>
            </a:r>
            <a:r>
              <a:rPr lang="ko-KR" altLang="en-US" sz="40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데이터 수집 </a:t>
            </a:r>
            <a:r>
              <a:rPr lang="en-US" altLang="ko-KR" sz="40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&amp; </a:t>
            </a:r>
            <a:r>
              <a:rPr lang="ko-KR" altLang="en-US" sz="40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전처리</a:t>
            </a:r>
            <a:endParaRPr lang="en-US" altLang="ko-KR" sz="40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04. </a:t>
            </a:r>
            <a:r>
              <a:rPr lang="ko-KR" altLang="en-US" sz="40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데이터 시각화</a:t>
            </a:r>
            <a:endParaRPr lang="en-US" altLang="ko-KR" sz="40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05. </a:t>
            </a:r>
            <a:r>
              <a:rPr lang="ko-KR" altLang="en-US" sz="40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데이터 분석</a:t>
            </a:r>
            <a:endParaRPr lang="en-US" altLang="ko-KR" sz="40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06. </a:t>
            </a:r>
            <a:r>
              <a:rPr lang="ko-KR" altLang="en-US" sz="40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결론</a:t>
            </a:r>
            <a:endParaRPr lang="en-US" altLang="ko-KR" sz="40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0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07. </a:t>
            </a:r>
            <a:r>
              <a:rPr lang="ko-KR" altLang="en-US" sz="40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자체 평가 의견</a:t>
            </a:r>
            <a:endParaRPr lang="en-US" altLang="ko-KR" sz="40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5800" y="266700"/>
            <a:ext cx="1630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서울시 아파트 가격에 영향을 미치는 요인분석</a:t>
            </a:r>
          </a:p>
        </p:txBody>
      </p:sp>
      <p:grpSp>
        <p:nvGrpSpPr>
          <p:cNvPr id="44" name="그룹 1002"/>
          <p:cNvGrpSpPr/>
          <p:nvPr/>
        </p:nvGrpSpPr>
        <p:grpSpPr>
          <a:xfrm>
            <a:off x="901983" y="9486910"/>
            <a:ext cx="16518151" cy="76190"/>
            <a:chOff x="948516" y="915811"/>
            <a:chExt cx="16518151" cy="76190"/>
          </a:xfrm>
        </p:grpSpPr>
        <p:pic>
          <p:nvPicPr>
            <p:cNvPr id="45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120108-758D-73FE-CA0F-F3A47156ABB5}"/>
              </a:ext>
            </a:extLst>
          </p:cNvPr>
          <p:cNvSpPr txBox="1"/>
          <p:nvPr/>
        </p:nvSpPr>
        <p:spPr>
          <a:xfrm>
            <a:off x="685800" y="320814"/>
            <a:ext cx="54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</a:t>
            </a:r>
            <a:endParaRPr lang="en-US" altLang="ko-KR" sz="4000" b="1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45BA09-22BB-B41F-9C61-746E87618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123422"/>
            <a:ext cx="7515225" cy="3714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21A127-EEF5-5FCA-504C-C0DD30720921}"/>
              </a:ext>
            </a:extLst>
          </p:cNvPr>
          <p:cNvSpPr txBox="1"/>
          <p:nvPr/>
        </p:nvSpPr>
        <p:spPr>
          <a:xfrm>
            <a:off x="1257301" y="1314451"/>
            <a:ext cx="1247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설명력을 높이기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위하여 기준금리에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log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취함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6E49BA-A022-8091-96C4-4CEC3B3F3F8B}"/>
              </a:ext>
            </a:extLst>
          </p:cNvPr>
          <p:cNvGrpSpPr/>
          <p:nvPr/>
        </p:nvGrpSpPr>
        <p:grpSpPr>
          <a:xfrm>
            <a:off x="1487305" y="2628899"/>
            <a:ext cx="7524750" cy="4657074"/>
            <a:chOff x="1487305" y="2628899"/>
            <a:chExt cx="7524750" cy="465707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6AFB175-2C2B-9BC5-D29E-3169A12E0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649" b="-1"/>
            <a:stretch/>
          </p:blipFill>
          <p:spPr>
            <a:xfrm>
              <a:off x="1487305" y="2628900"/>
              <a:ext cx="7524750" cy="465707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3784F33-4AEE-7168-085D-19BE965FF8D5}"/>
                </a:ext>
              </a:extLst>
            </p:cNvPr>
            <p:cNvSpPr/>
            <p:nvPr/>
          </p:nvSpPr>
          <p:spPr>
            <a:xfrm>
              <a:off x="3733800" y="2628899"/>
              <a:ext cx="4800600" cy="2857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B7DA9F4C-9D45-F9C4-5AA1-5C8B37FE2A1B}"/>
              </a:ext>
            </a:extLst>
          </p:cNvPr>
          <p:cNvSpPr/>
          <p:nvPr/>
        </p:nvSpPr>
        <p:spPr>
          <a:xfrm>
            <a:off x="4923957" y="6667501"/>
            <a:ext cx="3000843" cy="2857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69B685-9177-D76A-C19E-828D605FA4E5}"/>
              </a:ext>
            </a:extLst>
          </p:cNvPr>
          <p:cNvSpPr/>
          <p:nvPr/>
        </p:nvSpPr>
        <p:spPr>
          <a:xfrm>
            <a:off x="4734600" y="2153683"/>
            <a:ext cx="1361400" cy="3241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440E6F-8BBB-8B51-21A2-249045E92A04}"/>
              </a:ext>
            </a:extLst>
          </p:cNvPr>
          <p:cNvSpPr txBox="1"/>
          <p:nvPr/>
        </p:nvSpPr>
        <p:spPr>
          <a:xfrm>
            <a:off x="7362825" y="7110741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77.92%</a:t>
            </a:r>
            <a:endParaRPr lang="ko-KR" altLang="en-US" sz="280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DE5B7-D9C6-805C-A9E8-797DCF8D8F1F}"/>
              </a:ext>
            </a:extLst>
          </p:cNvPr>
          <p:cNvSpPr txBox="1"/>
          <p:nvPr/>
        </p:nvSpPr>
        <p:spPr>
          <a:xfrm>
            <a:off x="11201400" y="1565255"/>
            <a:ext cx="370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만족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49C279-5B0E-E498-0426-8B28C123F9BD}"/>
              </a:ext>
            </a:extLst>
          </p:cNvPr>
          <p:cNvSpPr txBox="1"/>
          <p:nvPr/>
        </p:nvSpPr>
        <p:spPr>
          <a:xfrm>
            <a:off x="11201399" y="4846350"/>
            <a:ext cx="69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독립성 검정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 위배하는 요인 없음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F93D21C-55E1-CC7A-74B2-40445E724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506"/>
          <a:stretch/>
        </p:blipFill>
        <p:spPr>
          <a:xfrm>
            <a:off x="11271042" y="5770039"/>
            <a:ext cx="5250834" cy="8793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E9E9F06-4CEF-1A6D-A1EB-AA15115163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224"/>
          <a:stretch/>
        </p:blipFill>
        <p:spPr>
          <a:xfrm>
            <a:off x="11258550" y="2240117"/>
            <a:ext cx="5250834" cy="172688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33200C-3D89-1F88-4A18-F3D6E53250A4}"/>
              </a:ext>
            </a:extLst>
          </p:cNvPr>
          <p:cNvSpPr/>
          <p:nvPr/>
        </p:nvSpPr>
        <p:spPr>
          <a:xfrm>
            <a:off x="13080404" y="3600624"/>
            <a:ext cx="2416927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393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350" y="2019300"/>
            <a:ext cx="8877300" cy="749730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22D7A4-E3F9-BF70-BFAC-9C9CFF3F6B5D}"/>
              </a:ext>
            </a:extLst>
          </p:cNvPr>
          <p:cNvSpPr/>
          <p:nvPr/>
        </p:nvSpPr>
        <p:spPr>
          <a:xfrm>
            <a:off x="11503800" y="2019300"/>
            <a:ext cx="612000" cy="7406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accent2"/>
                </a:solidFill>
              </a:ln>
              <a:noFill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46E90D-D371-FFC8-EA5E-E460A2449528}"/>
              </a:ext>
            </a:extLst>
          </p:cNvPr>
          <p:cNvSpPr/>
          <p:nvPr/>
        </p:nvSpPr>
        <p:spPr>
          <a:xfrm>
            <a:off x="5887295" y="2019300"/>
            <a:ext cx="5562095" cy="740668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ECD39B-92CD-0E4C-F4CB-91FD8502CDB3}"/>
              </a:ext>
            </a:extLst>
          </p:cNvPr>
          <p:cNvSpPr txBox="1"/>
          <p:nvPr/>
        </p:nvSpPr>
        <p:spPr>
          <a:xfrm>
            <a:off x="685800" y="320814"/>
            <a:ext cx="1447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매매가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인프라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73C73-349C-99C2-3805-71F86FB83387}"/>
              </a:ext>
            </a:extLst>
          </p:cNvPr>
          <p:cNvSpPr txBox="1"/>
          <p:nvPr/>
        </p:nvSpPr>
        <p:spPr>
          <a:xfrm>
            <a:off x="8077200" y="1459396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독립변수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628F6-21DB-7B75-0057-340313B15AA9}"/>
              </a:ext>
            </a:extLst>
          </p:cNvPr>
          <p:cNvSpPr txBox="1"/>
          <p:nvPr/>
        </p:nvSpPr>
        <p:spPr>
          <a:xfrm>
            <a:off x="11125200" y="1459396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</a:t>
            </a:r>
          </a:p>
        </p:txBody>
      </p:sp>
    </p:spTree>
    <p:extLst>
      <p:ext uri="{BB962C8B-B14F-4D97-AF65-F5344CB8AC3E}">
        <p14:creationId xmlns:p14="http://schemas.microsoft.com/office/powerpoint/2010/main" val="3812704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EA9F8A75-AE02-C71F-50DC-CDAA2707E5D7}"/>
              </a:ext>
            </a:extLst>
          </p:cNvPr>
          <p:cNvGrpSpPr/>
          <p:nvPr/>
        </p:nvGrpSpPr>
        <p:grpSpPr>
          <a:xfrm>
            <a:off x="1257300" y="2231106"/>
            <a:ext cx="15573375" cy="3514726"/>
            <a:chOff x="1257300" y="2231106"/>
            <a:chExt cx="15573375" cy="351472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7300" y="2231106"/>
              <a:ext cx="15573375" cy="351472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280381" y="3486150"/>
              <a:ext cx="2948720" cy="3143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280381" y="4443413"/>
              <a:ext cx="2948720" cy="3143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80381" y="5386388"/>
              <a:ext cx="2948720" cy="3594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7E26E91-B6FE-B8D9-88E7-D2929160D8F5}"/>
              </a:ext>
            </a:extLst>
          </p:cNvPr>
          <p:cNvSpPr txBox="1"/>
          <p:nvPr/>
        </p:nvSpPr>
        <p:spPr>
          <a:xfrm>
            <a:off x="685800" y="320814"/>
            <a:ext cx="54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</a:t>
            </a:r>
            <a:endParaRPr lang="en-US" altLang="ko-KR" sz="4000" b="1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745AD8-C2B0-508E-73CC-FA83C66782FB}"/>
              </a:ext>
            </a:extLst>
          </p:cNvPr>
          <p:cNvSpPr txBox="1"/>
          <p:nvPr/>
        </p:nvSpPr>
        <p:spPr>
          <a:xfrm>
            <a:off x="1021080" y="1561564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종속변수와 독립변수 간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상관계수 비교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83A769-FF6B-4153-6736-5204340C1650}"/>
              </a:ext>
            </a:extLst>
          </p:cNvPr>
          <p:cNvSpPr txBox="1"/>
          <p:nvPr/>
        </p:nvSpPr>
        <p:spPr>
          <a:xfrm>
            <a:off x="2316480" y="6244309"/>
            <a:ext cx="107137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정류장 수</a:t>
            </a:r>
            <a:r>
              <a:rPr lang="en-US" altLang="ko-KR" sz="27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7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 수</a:t>
            </a:r>
            <a:r>
              <a:rPr lang="en-US" altLang="ko-KR" sz="27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7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대학교 수는 매매가와 </a:t>
            </a:r>
            <a:r>
              <a:rPr lang="ko-KR" altLang="en-US" sz="27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상관관계가 낮다고 판단되어 제외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3434246F-4663-8A88-2D8C-C9FD750D1483}"/>
              </a:ext>
            </a:extLst>
          </p:cNvPr>
          <p:cNvSpPr/>
          <p:nvPr/>
        </p:nvSpPr>
        <p:spPr>
          <a:xfrm>
            <a:off x="1142186" y="6047531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285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850372"/>
            <a:ext cx="10567791" cy="77127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3C09B2-9333-CB28-D192-732F098A238F}"/>
              </a:ext>
            </a:extLst>
          </p:cNvPr>
          <p:cNvSpPr txBox="1"/>
          <p:nvPr/>
        </p:nvSpPr>
        <p:spPr>
          <a:xfrm>
            <a:off x="685800" y="320814"/>
            <a:ext cx="54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</a:t>
            </a:r>
            <a:endParaRPr lang="en-US" altLang="ko-KR" sz="4000" b="1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E951C7-7515-1609-7FAD-203465DD9973}"/>
              </a:ext>
            </a:extLst>
          </p:cNvPr>
          <p:cNvSpPr txBox="1"/>
          <p:nvPr/>
        </p:nvSpPr>
        <p:spPr>
          <a:xfrm>
            <a:off x="685800" y="1327152"/>
            <a:ext cx="8748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상관관계가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높은 독립변수들로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EF6202-6C60-A670-D294-FF2C37D11EF7}"/>
              </a:ext>
            </a:extLst>
          </p:cNvPr>
          <p:cNvSpPr/>
          <p:nvPr/>
        </p:nvSpPr>
        <p:spPr>
          <a:xfrm>
            <a:off x="5638800" y="8724900"/>
            <a:ext cx="4242565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A1094-304F-97A1-1838-839BDD721909}"/>
              </a:ext>
            </a:extLst>
          </p:cNvPr>
          <p:cNvSpPr txBox="1"/>
          <p:nvPr/>
        </p:nvSpPr>
        <p:spPr>
          <a:xfrm>
            <a:off x="10006331" y="861569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39.76%</a:t>
            </a:r>
            <a:endParaRPr lang="ko-KR" altLang="en-US" sz="280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2869C9-E3F7-A1E3-2D48-579B768444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33"/>
          <a:stretch/>
        </p:blipFill>
        <p:spPr>
          <a:xfrm>
            <a:off x="10070241" y="3009900"/>
            <a:ext cx="7776715" cy="18288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3A679A3-2FD6-4DD9-3C2B-CF971994E415}"/>
              </a:ext>
            </a:extLst>
          </p:cNvPr>
          <p:cNvGrpSpPr/>
          <p:nvPr/>
        </p:nvGrpSpPr>
        <p:grpSpPr>
          <a:xfrm>
            <a:off x="10086480" y="6362700"/>
            <a:ext cx="7776715" cy="1219200"/>
            <a:chOff x="10086480" y="5216577"/>
            <a:chExt cx="7776715" cy="12192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8FE8384-F1D6-EBFB-1CD6-22017BEC54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76" b="64777"/>
            <a:stretch/>
          </p:blipFill>
          <p:spPr>
            <a:xfrm>
              <a:off x="10086480" y="5216577"/>
              <a:ext cx="7776715" cy="91752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BFF6C91-BFF8-7710-C9A8-9EF51FE4E3AD}"/>
                </a:ext>
              </a:extLst>
            </p:cNvPr>
            <p:cNvSpPr/>
            <p:nvPr/>
          </p:nvSpPr>
          <p:spPr>
            <a:xfrm>
              <a:off x="10086480" y="6057900"/>
              <a:ext cx="7363320" cy="377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A884F6D-7CA6-32B5-CF3E-F334412B19E0}"/>
              </a:ext>
            </a:extLst>
          </p:cNvPr>
          <p:cNvSpPr txBox="1"/>
          <p:nvPr/>
        </p:nvSpPr>
        <p:spPr>
          <a:xfrm>
            <a:off x="10305791" y="2324100"/>
            <a:ext cx="370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불만족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3E6728-82EB-5BC2-673F-4C999EE0E941}"/>
              </a:ext>
            </a:extLst>
          </p:cNvPr>
          <p:cNvSpPr/>
          <p:nvPr/>
        </p:nvSpPr>
        <p:spPr>
          <a:xfrm>
            <a:off x="11959472" y="4414747"/>
            <a:ext cx="2899527" cy="3979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E9CD06-04BC-A754-35F2-ECD90D1167A9}"/>
              </a:ext>
            </a:extLst>
          </p:cNvPr>
          <p:cNvSpPr txBox="1"/>
          <p:nvPr/>
        </p:nvSpPr>
        <p:spPr>
          <a:xfrm>
            <a:off x="10336271" y="5246299"/>
            <a:ext cx="69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독립성 검정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 위배하는 요인들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병원수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학원수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CA99A5-4AC6-CEBB-2EBE-36C68F2DB8CF}"/>
              </a:ext>
            </a:extLst>
          </p:cNvPr>
          <p:cNvSpPr/>
          <p:nvPr/>
        </p:nvSpPr>
        <p:spPr>
          <a:xfrm>
            <a:off x="14309300" y="6495793"/>
            <a:ext cx="2979706" cy="716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8679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1" y="1970303"/>
            <a:ext cx="9172575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1" y="2914303"/>
            <a:ext cx="8401050" cy="2286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1" y="6743700"/>
            <a:ext cx="5857875" cy="125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8BF889-7805-D378-601E-588E7FA2D455}"/>
              </a:ext>
            </a:extLst>
          </p:cNvPr>
          <p:cNvSpPr txBox="1"/>
          <p:nvPr/>
        </p:nvSpPr>
        <p:spPr>
          <a:xfrm>
            <a:off x="685800" y="320814"/>
            <a:ext cx="54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</a:t>
            </a:r>
            <a:endParaRPr lang="en-US" altLang="ko-KR" sz="4000" b="1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588C5C-5608-B926-394E-4C2D8A686F48}"/>
              </a:ext>
            </a:extLst>
          </p:cNvPr>
          <p:cNvSpPr txBox="1"/>
          <p:nvPr/>
        </p:nvSpPr>
        <p:spPr>
          <a:xfrm>
            <a:off x="1257301" y="1361357"/>
            <a:ext cx="4048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낮은 조합 찾기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3D4087-EE57-5B26-71F8-2D50A139C4BA}"/>
              </a:ext>
            </a:extLst>
          </p:cNvPr>
          <p:cNvSpPr txBox="1"/>
          <p:nvPr/>
        </p:nvSpPr>
        <p:spPr>
          <a:xfrm>
            <a:off x="1257301" y="5884223"/>
            <a:ext cx="6243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높게 나와서 종속변수 보정필요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957D2D-C94F-8ED3-4B59-D73F11A4FE1B}"/>
              </a:ext>
            </a:extLst>
          </p:cNvPr>
          <p:cNvSpPr/>
          <p:nvPr/>
        </p:nvSpPr>
        <p:spPr>
          <a:xfrm>
            <a:off x="2433638" y="3049245"/>
            <a:ext cx="1909762" cy="2654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35F21C-AE29-6215-F907-BDCD8006D64E}"/>
              </a:ext>
            </a:extLst>
          </p:cNvPr>
          <p:cNvSpPr/>
          <p:nvPr/>
        </p:nvSpPr>
        <p:spPr>
          <a:xfrm>
            <a:off x="1235530" y="7639097"/>
            <a:ext cx="1888670" cy="361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973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1" y="1657729"/>
            <a:ext cx="11010899" cy="4451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50348"/>
            <a:ext cx="10255212" cy="7104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7CC335-CF9D-E894-75B0-1A19B1991B25}"/>
              </a:ext>
            </a:extLst>
          </p:cNvPr>
          <p:cNvSpPr txBox="1"/>
          <p:nvPr/>
        </p:nvSpPr>
        <p:spPr>
          <a:xfrm>
            <a:off x="685800" y="320814"/>
            <a:ext cx="54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</a:t>
            </a:r>
            <a:endParaRPr lang="en-US" altLang="ko-KR" sz="4000" b="1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F35810-D8FA-54F8-0C32-7A9181558CBD}"/>
              </a:ext>
            </a:extLst>
          </p:cNvPr>
          <p:cNvSpPr txBox="1"/>
          <p:nvPr/>
        </p:nvSpPr>
        <p:spPr>
          <a:xfrm>
            <a:off x="685800" y="1267480"/>
            <a:ext cx="1387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보정후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다중회귀분석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671D94-883B-25F5-7439-CBCA91E34B0C}"/>
              </a:ext>
            </a:extLst>
          </p:cNvPr>
          <p:cNvSpPr/>
          <p:nvPr/>
        </p:nvSpPr>
        <p:spPr>
          <a:xfrm>
            <a:off x="1973580" y="1727128"/>
            <a:ext cx="2057400" cy="445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4FA6EF-29E7-8A9A-7A63-8897658D746E}"/>
              </a:ext>
            </a:extLst>
          </p:cNvPr>
          <p:cNvSpPr/>
          <p:nvPr/>
        </p:nvSpPr>
        <p:spPr>
          <a:xfrm>
            <a:off x="5512122" y="8659520"/>
            <a:ext cx="4157657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EE3D0-55E9-2BFC-6797-E859C8002E6E}"/>
              </a:ext>
            </a:extLst>
          </p:cNvPr>
          <p:cNvSpPr txBox="1"/>
          <p:nvPr/>
        </p:nvSpPr>
        <p:spPr>
          <a:xfrm>
            <a:off x="8831580" y="911608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31.01%</a:t>
            </a:r>
            <a:endParaRPr lang="ko-KR" altLang="en-US" sz="280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BAF145-20B5-EE32-0373-4EAE8A3D11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759" r="5778"/>
          <a:stretch/>
        </p:blipFill>
        <p:spPr>
          <a:xfrm>
            <a:off x="10382007" y="2065794"/>
            <a:ext cx="5895518" cy="14637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6F1C32-2BE2-3BE5-2C40-C7F63FDF4A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78" b="65968"/>
          <a:stretch/>
        </p:blipFill>
        <p:spPr>
          <a:xfrm>
            <a:off x="10348663" y="4545847"/>
            <a:ext cx="6129578" cy="7702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75A8E1-56F2-8D53-E35B-CFC63DDC8379}"/>
              </a:ext>
            </a:extLst>
          </p:cNvPr>
          <p:cNvSpPr txBox="1"/>
          <p:nvPr/>
        </p:nvSpPr>
        <p:spPr>
          <a:xfrm>
            <a:off x="10316184" y="1562100"/>
            <a:ext cx="370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만족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437971-6BA4-E581-2200-B4AB8A15C63A}"/>
              </a:ext>
            </a:extLst>
          </p:cNvPr>
          <p:cNvSpPr/>
          <p:nvPr/>
        </p:nvSpPr>
        <p:spPr>
          <a:xfrm>
            <a:off x="11887200" y="3206017"/>
            <a:ext cx="1989453" cy="365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7685F8-3E50-81DF-6C09-22D6692BD12D}"/>
              </a:ext>
            </a:extLst>
          </p:cNvPr>
          <p:cNvSpPr txBox="1"/>
          <p:nvPr/>
        </p:nvSpPr>
        <p:spPr>
          <a:xfrm>
            <a:off x="10316184" y="3626071"/>
            <a:ext cx="69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독립성 검정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 위배하는 요인들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병원수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학원수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EA817B-87E7-A62D-B3D0-759DE220C935}"/>
              </a:ext>
            </a:extLst>
          </p:cNvPr>
          <p:cNvSpPr/>
          <p:nvPr/>
        </p:nvSpPr>
        <p:spPr>
          <a:xfrm>
            <a:off x="13986751" y="4774374"/>
            <a:ext cx="2491490" cy="572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80165A-9FF7-B3AF-D797-9CF03EF0D838}"/>
              </a:ext>
            </a:extLst>
          </p:cNvPr>
          <p:cNvSpPr txBox="1"/>
          <p:nvPr/>
        </p:nvSpPr>
        <p:spPr>
          <a:xfrm>
            <a:off x="10348663" y="5500981"/>
            <a:ext cx="6420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 높은 요인 제거 후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낮은 조합 찾기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58B6BB4-6EB1-456B-A9B7-E26597891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1779" y="6106509"/>
            <a:ext cx="6704427" cy="7045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8C1647B-BCFE-5B14-8610-82371038D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1780" y="6831809"/>
            <a:ext cx="6479200" cy="219789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35926C-19AB-D7AA-3C9D-54FC1AB1D28E}"/>
              </a:ext>
            </a:extLst>
          </p:cNvPr>
          <p:cNvSpPr/>
          <p:nvPr/>
        </p:nvSpPr>
        <p:spPr>
          <a:xfrm>
            <a:off x="11333713" y="6085742"/>
            <a:ext cx="5577267" cy="3639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33EA96-6653-7B96-3D23-CFFF0CDFBE43}"/>
              </a:ext>
            </a:extLst>
          </p:cNvPr>
          <p:cNvSpPr/>
          <p:nvPr/>
        </p:nvSpPr>
        <p:spPr>
          <a:xfrm>
            <a:off x="11430000" y="6825900"/>
            <a:ext cx="1524000" cy="298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5949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713256-30D8-7539-34A0-89213DBB4990}"/>
              </a:ext>
            </a:extLst>
          </p:cNvPr>
          <p:cNvSpPr txBox="1"/>
          <p:nvPr/>
        </p:nvSpPr>
        <p:spPr>
          <a:xfrm>
            <a:off x="685800" y="320814"/>
            <a:ext cx="54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</a:t>
            </a:r>
            <a:endParaRPr lang="en-US" altLang="ko-KR" sz="4000" b="1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FA3C1B-F488-ADDB-4E11-AA8943B3B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61938"/>
            <a:ext cx="7682233" cy="5890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EFBA06-524B-D849-53AF-C4D6FB9F6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19139"/>
            <a:ext cx="10234794" cy="5853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9CDBCB-8171-2CC9-9CFB-2F6025CD3C69}"/>
              </a:ext>
            </a:extLst>
          </p:cNvPr>
          <p:cNvSpPr txBox="1"/>
          <p:nvPr/>
        </p:nvSpPr>
        <p:spPr>
          <a:xfrm>
            <a:off x="838200" y="1258402"/>
            <a:ext cx="12730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가장 낮은 조합을 가지고 다중회귀분석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C091C9-961C-8C90-9C4E-033FC7482E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204"/>
          <a:stretch/>
        </p:blipFill>
        <p:spPr>
          <a:xfrm>
            <a:off x="10598352" y="2920040"/>
            <a:ext cx="6250520" cy="198023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9DC5622-BB44-139F-9903-C601B6ED8A2C}"/>
              </a:ext>
            </a:extLst>
          </p:cNvPr>
          <p:cNvSpPr/>
          <p:nvPr/>
        </p:nvSpPr>
        <p:spPr>
          <a:xfrm>
            <a:off x="5142884" y="7636010"/>
            <a:ext cx="4001116" cy="250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9B6984-F980-B9CA-4D8B-43593C59FA07}"/>
              </a:ext>
            </a:extLst>
          </p:cNvPr>
          <p:cNvSpPr txBox="1"/>
          <p:nvPr/>
        </p:nvSpPr>
        <p:spPr>
          <a:xfrm>
            <a:off x="8382000" y="7950214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29.75%</a:t>
            </a:r>
            <a:endParaRPr lang="ko-KR" altLang="en-US" sz="280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47E823-1410-8861-B67A-A42619CDBA6A}"/>
              </a:ext>
            </a:extLst>
          </p:cNvPr>
          <p:cNvSpPr/>
          <p:nvPr/>
        </p:nvSpPr>
        <p:spPr>
          <a:xfrm>
            <a:off x="12563184" y="4410853"/>
            <a:ext cx="2676816" cy="351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C2CA79-169F-70BA-F0AD-7637968D8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93"/>
          <a:stretch/>
        </p:blipFill>
        <p:spPr>
          <a:xfrm>
            <a:off x="10639599" y="5958587"/>
            <a:ext cx="6250520" cy="1066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A0AB68-4E7F-098C-0F48-598A3A3A182B}"/>
              </a:ext>
            </a:extLst>
          </p:cNvPr>
          <p:cNvSpPr txBox="1"/>
          <p:nvPr/>
        </p:nvSpPr>
        <p:spPr>
          <a:xfrm>
            <a:off x="10565695" y="2400743"/>
            <a:ext cx="370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만족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5A8F12-8DBC-70E7-1E61-34B1C3194D1F}"/>
              </a:ext>
            </a:extLst>
          </p:cNvPr>
          <p:cNvSpPr txBox="1"/>
          <p:nvPr/>
        </p:nvSpPr>
        <p:spPr>
          <a:xfrm>
            <a:off x="10639599" y="5127590"/>
            <a:ext cx="425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독립성 검정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 위배하는 요인 없음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7947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EA4DF2-1A6C-AEBD-67ED-1F5220779404}"/>
              </a:ext>
            </a:extLst>
          </p:cNvPr>
          <p:cNvSpPr txBox="1"/>
          <p:nvPr/>
        </p:nvSpPr>
        <p:spPr>
          <a:xfrm>
            <a:off x="685800" y="320814"/>
            <a:ext cx="540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</a:t>
            </a:r>
            <a:endParaRPr lang="en-US" altLang="ko-KR" sz="4000" b="1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040E77-914E-6496-2F81-436B9683A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163" y="2351651"/>
            <a:ext cx="8492910" cy="53626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003A1C-3458-3AD5-5F2F-B6DB967A9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039" y="2974015"/>
            <a:ext cx="9789921" cy="5549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EB49B6-80F4-8F85-0A7B-B9669B1302DA}"/>
              </a:ext>
            </a:extLst>
          </p:cNvPr>
          <p:cNvSpPr txBox="1"/>
          <p:nvPr/>
        </p:nvSpPr>
        <p:spPr>
          <a:xfrm>
            <a:off x="1257301" y="1314451"/>
            <a:ext cx="1247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설명력을 높이기 위하여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카페수에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log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취함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084E4E-20DF-9F2C-AF87-93FA253C93DC}"/>
              </a:ext>
            </a:extLst>
          </p:cNvPr>
          <p:cNvSpPr/>
          <p:nvPr/>
        </p:nvSpPr>
        <p:spPr>
          <a:xfrm>
            <a:off x="4876800" y="2368515"/>
            <a:ext cx="1524000" cy="519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E0148F9-6BDF-A34A-AE78-29ECB8FA3723}"/>
              </a:ext>
            </a:extLst>
          </p:cNvPr>
          <p:cNvSpPr/>
          <p:nvPr/>
        </p:nvSpPr>
        <p:spPr>
          <a:xfrm>
            <a:off x="5730507" y="7779873"/>
            <a:ext cx="3870693" cy="335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DBAB6C-7373-7C77-C4A9-B4099FF5498F}"/>
              </a:ext>
            </a:extLst>
          </p:cNvPr>
          <p:cNvSpPr txBox="1"/>
          <p:nvPr/>
        </p:nvSpPr>
        <p:spPr>
          <a:xfrm>
            <a:off x="8991600" y="8190979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34.69%</a:t>
            </a:r>
            <a:endParaRPr lang="ko-KR" altLang="en-US" sz="280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7E47D-22A0-AEAD-0300-33A27D0068CF}"/>
              </a:ext>
            </a:extLst>
          </p:cNvPr>
          <p:cNvSpPr txBox="1"/>
          <p:nvPr/>
        </p:nvSpPr>
        <p:spPr>
          <a:xfrm>
            <a:off x="11201400" y="1924006"/>
            <a:ext cx="370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만족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E67B40-114B-D9E5-4829-F331D6E53A85}"/>
              </a:ext>
            </a:extLst>
          </p:cNvPr>
          <p:cNvSpPr txBox="1"/>
          <p:nvPr/>
        </p:nvSpPr>
        <p:spPr>
          <a:xfrm>
            <a:off x="11201398" y="4769703"/>
            <a:ext cx="4724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독립성 검정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 위배하는 요인 없음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D2F94A8-5A22-29A1-BD66-5327F099BC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986"/>
          <a:stretch/>
        </p:blipFill>
        <p:spPr>
          <a:xfrm>
            <a:off x="11201398" y="2425335"/>
            <a:ext cx="6354715" cy="178811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54D0913-2DAC-2F2D-A861-A246FC7B43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583"/>
          <a:stretch/>
        </p:blipFill>
        <p:spPr>
          <a:xfrm>
            <a:off x="11201398" y="5867001"/>
            <a:ext cx="6354715" cy="102909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C5F99E-71DB-6E66-A3AA-7ED41D1D80E1}"/>
              </a:ext>
            </a:extLst>
          </p:cNvPr>
          <p:cNvSpPr/>
          <p:nvPr/>
        </p:nvSpPr>
        <p:spPr>
          <a:xfrm>
            <a:off x="13019194" y="3828016"/>
            <a:ext cx="2416927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385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A354094-3FF3-E9ED-F07D-40C4218BEAFB}"/>
              </a:ext>
            </a:extLst>
          </p:cNvPr>
          <p:cNvGrpSpPr/>
          <p:nvPr/>
        </p:nvGrpSpPr>
        <p:grpSpPr>
          <a:xfrm>
            <a:off x="4705350" y="2019300"/>
            <a:ext cx="8877300" cy="7497306"/>
            <a:chOff x="914400" y="1211759"/>
            <a:chExt cx="9729431" cy="876204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1211759"/>
              <a:ext cx="9729431" cy="876204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C22D7A4-E3F9-BF70-BFAC-9C9CFF3F6B5D}"/>
                </a:ext>
              </a:extLst>
            </p:cNvPr>
            <p:cNvSpPr/>
            <p:nvPr/>
          </p:nvSpPr>
          <p:spPr>
            <a:xfrm>
              <a:off x="8991600" y="1211759"/>
              <a:ext cx="533400" cy="86561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2"/>
                  </a:solidFill>
                </a:ln>
                <a:noFill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46E90D-D371-FFC8-EA5E-E460A2449528}"/>
                </a:ext>
              </a:extLst>
            </p:cNvPr>
            <p:cNvSpPr/>
            <p:nvPr/>
          </p:nvSpPr>
          <p:spPr>
            <a:xfrm>
              <a:off x="2209800" y="1211759"/>
              <a:ext cx="6096000" cy="8656141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ECD39B-92CD-0E4C-F4CB-91FD8502CDB3}"/>
              </a:ext>
            </a:extLst>
          </p:cNvPr>
          <p:cNvSpPr txBox="1"/>
          <p:nvPr/>
        </p:nvSpPr>
        <p:spPr>
          <a:xfrm>
            <a:off x="685800" y="320814"/>
            <a:ext cx="1447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전월세가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인프라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373C73-349C-99C2-3805-71F86FB83387}"/>
              </a:ext>
            </a:extLst>
          </p:cNvPr>
          <p:cNvSpPr txBox="1"/>
          <p:nvPr/>
        </p:nvSpPr>
        <p:spPr>
          <a:xfrm>
            <a:off x="8077200" y="1459396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독립변수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628F6-21DB-7B75-0057-340313B15AA9}"/>
              </a:ext>
            </a:extLst>
          </p:cNvPr>
          <p:cNvSpPr txBox="1"/>
          <p:nvPr/>
        </p:nvSpPr>
        <p:spPr>
          <a:xfrm>
            <a:off x="11658600" y="145939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</a:t>
            </a:r>
          </a:p>
        </p:txBody>
      </p:sp>
    </p:spTree>
    <p:extLst>
      <p:ext uri="{BB962C8B-B14F-4D97-AF65-F5344CB8AC3E}">
        <p14:creationId xmlns:p14="http://schemas.microsoft.com/office/powerpoint/2010/main" val="3153854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21080" y="1561564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종속변수와 독립변수 간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상관계수 비교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5DAC555-2264-17D1-B3A5-A22B5C3E881D}"/>
              </a:ext>
            </a:extLst>
          </p:cNvPr>
          <p:cNvGrpSpPr/>
          <p:nvPr/>
        </p:nvGrpSpPr>
        <p:grpSpPr>
          <a:xfrm>
            <a:off x="1127760" y="2410480"/>
            <a:ext cx="16703040" cy="2902744"/>
            <a:chOff x="441960" y="2697480"/>
            <a:chExt cx="17646015" cy="313896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t="1480"/>
            <a:stretch/>
          </p:blipFill>
          <p:spPr>
            <a:xfrm>
              <a:off x="457200" y="2697480"/>
              <a:ext cx="17630775" cy="313896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57200" y="4511278"/>
              <a:ext cx="3143250" cy="3571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41960" y="3567826"/>
              <a:ext cx="3143250" cy="3714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57200" y="5472113"/>
              <a:ext cx="3143250" cy="364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83D08BA-56A4-CA23-47F5-3AFDA510DEA7}"/>
              </a:ext>
            </a:extLst>
          </p:cNvPr>
          <p:cNvSpPr txBox="1"/>
          <p:nvPr/>
        </p:nvSpPr>
        <p:spPr>
          <a:xfrm>
            <a:off x="685800" y="320814"/>
            <a:ext cx="1447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전월세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~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인프라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5A6937-FDE9-F32D-CA37-9F72206D5F68}"/>
              </a:ext>
            </a:extLst>
          </p:cNvPr>
          <p:cNvSpPr txBox="1"/>
          <p:nvPr/>
        </p:nvSpPr>
        <p:spPr>
          <a:xfrm>
            <a:off x="2316480" y="6244309"/>
            <a:ext cx="107137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정류장 수</a:t>
            </a:r>
            <a:r>
              <a:rPr lang="en-US" altLang="ko-KR" sz="27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7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 수</a:t>
            </a:r>
            <a:r>
              <a:rPr lang="en-US" altLang="ko-KR" sz="27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7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대학교 수는 전월세가와 </a:t>
            </a:r>
            <a:r>
              <a:rPr lang="ko-KR" altLang="en-US" sz="27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상관관계가 낮다고 판단되어 제외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5869C92C-E41E-9E20-CC74-261229D39521}"/>
              </a:ext>
            </a:extLst>
          </p:cNvPr>
          <p:cNvSpPr/>
          <p:nvPr/>
        </p:nvSpPr>
        <p:spPr>
          <a:xfrm>
            <a:off x="1142186" y="6047531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387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685800" y="290834"/>
            <a:ext cx="1630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01.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배경 및 목적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182100" y="1579007"/>
            <a:ext cx="82800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&lt;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배  경 </a:t>
            </a:r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&gt;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30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부동산 시장은 경제에 큰 영향을 미치는 중요한 시장입니다</a:t>
            </a:r>
            <a:r>
              <a:rPr lang="en-US" altLang="ko-KR" sz="3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최근 몇 년간 부동산 가격은 상승세를 보이며</a:t>
            </a:r>
            <a:r>
              <a:rPr lang="en-US" altLang="ko-KR" sz="3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부동산에 대한 관심도 높아졌습니다</a:t>
            </a:r>
            <a:r>
              <a:rPr lang="en-US" altLang="ko-KR" sz="3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아파트 가격 변동요인을 분석하는 것은 부동산 시장을 이해하고 관심을 가진 사람들에게 중요한 정보입니다</a:t>
            </a:r>
            <a:r>
              <a:rPr lang="en-US" altLang="ko-KR" sz="3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30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182100" y="6896100"/>
            <a:ext cx="8280000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&lt; </a:t>
            </a:r>
            <a:r>
              <a:rPr lang="ko-KR" altLang="en-US" sz="400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목  적 </a:t>
            </a:r>
            <a:r>
              <a:rPr lang="en-US" altLang="ko-KR" sz="400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&gt;</a:t>
            </a:r>
            <a:endParaRPr lang="en-US" altLang="ko-KR" sz="4000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endParaRPr lang="en-US" altLang="ko-KR" sz="3000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아파트 가격에 영향을 미치는 요인들을 파악하여 부동산 시장의 전반적인 흐름을 파악하는데 의미를 가지고 있다</a:t>
            </a:r>
            <a:r>
              <a:rPr lang="en-US" altLang="ko-KR" sz="3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30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209800" y="1333500"/>
            <a:ext cx="5486400" cy="5029200"/>
            <a:chOff x="1371600" y="1943100"/>
            <a:chExt cx="7710176" cy="7315200"/>
          </a:xfrm>
        </p:grpSpPr>
        <p:pic>
          <p:nvPicPr>
            <p:cNvPr id="2050" name="Picture 2" descr="C:\Users\acorn\OneDrive\Desktop\중간프로젝트\image\아파트 워드클라우드 mask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71600" y="1943100"/>
              <a:ext cx="7710176" cy="7315200"/>
            </a:xfrm>
            <a:prstGeom prst="rect">
              <a:avLst/>
            </a:prstGeom>
            <a:noFill/>
          </p:spPr>
        </p:pic>
        <p:sp>
          <p:nvSpPr>
            <p:cNvPr id="48" name="직사각형 47"/>
            <p:cNvSpPr/>
            <p:nvPr/>
          </p:nvSpPr>
          <p:spPr>
            <a:xfrm>
              <a:off x="2133600" y="2171700"/>
              <a:ext cx="1371600" cy="1447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95400" y="6295999"/>
            <a:ext cx="7620000" cy="185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>
          <a:blip r:embed="rId6"/>
          <a:srcRect b="32972"/>
          <a:stretch>
            <a:fillRect/>
          </a:stretch>
        </p:blipFill>
        <p:spPr bwMode="auto">
          <a:xfrm>
            <a:off x="1204886" y="8191500"/>
            <a:ext cx="7405714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TextBox 57"/>
          <p:cNvSpPr txBox="1"/>
          <p:nvPr/>
        </p:nvSpPr>
        <p:spPr>
          <a:xfrm>
            <a:off x="4572000" y="8039100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Light" pitchFamily="50" charset="-127"/>
                <a:ea typeface="나눔스퀘어_ac Light" pitchFamily="50" charset="-127"/>
              </a:rPr>
              <a:t>출처 </a:t>
            </a: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Light" pitchFamily="50" charset="-127"/>
                <a:ea typeface="나눔스퀘어_ac Light" pitchFamily="50" charset="-127"/>
              </a:rPr>
              <a:t>: https://www.mk.co.kr/news/realestate/10623803 </a:t>
            </a:r>
            <a:endParaRPr lang="ko-KR" altLang="en-US" sz="1200" dirty="0">
              <a:solidFill>
                <a:schemeClr val="tx2">
                  <a:lumMod val="40000"/>
                  <a:lumOff val="60000"/>
                </a:schemeClr>
              </a:solidFill>
              <a:latin typeface="나눔스퀘어_ac Light" pitchFamily="50" charset="-127"/>
              <a:ea typeface="나눔스퀘어_ac Light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48200" y="9368135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출처 </a:t>
            </a: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: https://www.dt.co.kr/contents.html?article_no=</a:t>
            </a:r>
            <a:b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</a:b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2023042002109923065001&amp;ref=</a:t>
            </a:r>
            <a:r>
              <a:rPr lang="en-US" altLang="ko-KR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naver</a:t>
            </a:r>
            <a:endParaRPr lang="ko-KR" altLang="en-US" sz="1200" dirty="0">
              <a:solidFill>
                <a:schemeClr val="tx2">
                  <a:lumMod val="40000"/>
                  <a:lumOff val="60000"/>
                </a:schemeClr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7301" y="547689"/>
            <a:ext cx="13197254" cy="375504"/>
          </a:xfrm>
        </p:spPr>
        <p:txBody>
          <a:bodyPr>
            <a:noAutofit/>
          </a:bodyPr>
          <a:lstStyle/>
          <a:p>
            <a:r>
              <a:rPr lang="ko-KR" altLang="en-US" sz="3000" dirty="0"/>
              <a:t>전월세</a:t>
            </a:r>
            <a:r>
              <a:rPr lang="en-US" altLang="ko-KR" sz="3000" dirty="0"/>
              <a:t>~</a:t>
            </a:r>
            <a:r>
              <a:rPr lang="ko-KR" altLang="en-US" sz="3000" dirty="0"/>
              <a:t>인프라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64293"/>
            <a:ext cx="9650471" cy="7782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DEDAF5-C75E-B2C8-3708-BB94368C3C76}"/>
              </a:ext>
            </a:extLst>
          </p:cNvPr>
          <p:cNvSpPr txBox="1"/>
          <p:nvPr/>
        </p:nvSpPr>
        <p:spPr>
          <a:xfrm>
            <a:off x="685800" y="1327152"/>
            <a:ext cx="8748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상관관계가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높은 독립변수들로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BB8F3C-902E-9585-906A-D9E004FD5129}"/>
              </a:ext>
            </a:extLst>
          </p:cNvPr>
          <p:cNvSpPr/>
          <p:nvPr/>
        </p:nvSpPr>
        <p:spPr>
          <a:xfrm>
            <a:off x="5562600" y="8869680"/>
            <a:ext cx="4242565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347D2A-8DB9-A74D-2888-A7A324901B2E}"/>
              </a:ext>
            </a:extLst>
          </p:cNvPr>
          <p:cNvSpPr txBox="1"/>
          <p:nvPr/>
        </p:nvSpPr>
        <p:spPr>
          <a:xfrm>
            <a:off x="9982200" y="872746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39.02%</a:t>
            </a:r>
            <a:endParaRPr lang="ko-KR" altLang="en-US" sz="280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40C15D-ACD9-056A-E51A-AB690C109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94" b="63786"/>
          <a:stretch/>
        </p:blipFill>
        <p:spPr>
          <a:xfrm>
            <a:off x="10336271" y="6203277"/>
            <a:ext cx="7360921" cy="9517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C9D669-0EB7-4B81-F7A2-BDC9D428C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34792" r="35974"/>
          <a:stretch/>
        </p:blipFill>
        <p:spPr>
          <a:xfrm>
            <a:off x="10336271" y="2906944"/>
            <a:ext cx="5379721" cy="171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01E1E8-FADB-1BC8-A7D0-520066536A34}"/>
              </a:ext>
            </a:extLst>
          </p:cNvPr>
          <p:cNvSpPr txBox="1"/>
          <p:nvPr/>
        </p:nvSpPr>
        <p:spPr>
          <a:xfrm>
            <a:off x="10305791" y="2324100"/>
            <a:ext cx="370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만족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017F4-5881-FC36-1536-0EB6A61F3B15}"/>
              </a:ext>
            </a:extLst>
          </p:cNvPr>
          <p:cNvSpPr txBox="1"/>
          <p:nvPr/>
        </p:nvSpPr>
        <p:spPr>
          <a:xfrm>
            <a:off x="10336271" y="5246299"/>
            <a:ext cx="69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독립성 검정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 위배하는 요인들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병원수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학원수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76F79B-B080-8DD4-34C2-CAD4DE4AA754}"/>
              </a:ext>
            </a:extLst>
          </p:cNvPr>
          <p:cNvSpPr/>
          <p:nvPr/>
        </p:nvSpPr>
        <p:spPr>
          <a:xfrm>
            <a:off x="14630400" y="6438900"/>
            <a:ext cx="2990592" cy="716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0CCD90B-6E2B-454F-A2C4-3514D418A3C0}"/>
              </a:ext>
            </a:extLst>
          </p:cNvPr>
          <p:cNvSpPr/>
          <p:nvPr/>
        </p:nvSpPr>
        <p:spPr>
          <a:xfrm>
            <a:off x="12192000" y="4305300"/>
            <a:ext cx="2590800" cy="315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320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7301" y="547689"/>
            <a:ext cx="13197254" cy="375504"/>
          </a:xfrm>
        </p:spPr>
        <p:txBody>
          <a:bodyPr>
            <a:noAutofit/>
          </a:bodyPr>
          <a:lstStyle/>
          <a:p>
            <a:r>
              <a:rPr lang="ko-KR" altLang="en-US" sz="3000" dirty="0"/>
              <a:t>전월세</a:t>
            </a:r>
            <a:r>
              <a:rPr lang="en-US" altLang="ko-KR" sz="3000" dirty="0"/>
              <a:t>~</a:t>
            </a:r>
            <a:r>
              <a:rPr lang="ko-KR" altLang="en-US" sz="3000" dirty="0"/>
              <a:t>인프라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69" t="14407"/>
          <a:stretch/>
        </p:blipFill>
        <p:spPr>
          <a:xfrm>
            <a:off x="1457326" y="2200275"/>
            <a:ext cx="13508831" cy="7215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57301" y="1361357"/>
            <a:ext cx="4048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낮은 조합 찾기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468"/>
          <a:stretch/>
        </p:blipFill>
        <p:spPr>
          <a:xfrm>
            <a:off x="1457326" y="3112904"/>
            <a:ext cx="7193756" cy="29575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57301" y="6610880"/>
            <a:ext cx="6243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높게 나와서 종속변수 보정필요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1" y="7343728"/>
            <a:ext cx="6186488" cy="12858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AD44578-2094-D40A-C791-AB77E73105B8}"/>
              </a:ext>
            </a:extLst>
          </p:cNvPr>
          <p:cNvSpPr/>
          <p:nvPr/>
        </p:nvSpPr>
        <p:spPr>
          <a:xfrm>
            <a:off x="2514600" y="3183300"/>
            <a:ext cx="17526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454464-D5F0-2230-BC17-0AD01E0C03F9}"/>
              </a:ext>
            </a:extLst>
          </p:cNvPr>
          <p:cNvSpPr/>
          <p:nvPr/>
        </p:nvSpPr>
        <p:spPr>
          <a:xfrm>
            <a:off x="1257301" y="8267700"/>
            <a:ext cx="1714499" cy="361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752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7301" y="547689"/>
            <a:ext cx="13197254" cy="375504"/>
          </a:xfrm>
        </p:spPr>
        <p:txBody>
          <a:bodyPr>
            <a:noAutofit/>
          </a:bodyPr>
          <a:lstStyle/>
          <a:p>
            <a:r>
              <a:rPr lang="ko-KR" altLang="en-US" sz="3000" dirty="0"/>
              <a:t>전월세</a:t>
            </a:r>
            <a:r>
              <a:rPr lang="en-US" altLang="ko-KR" sz="3000" dirty="0"/>
              <a:t>~</a:t>
            </a:r>
            <a:r>
              <a:rPr lang="ko-KR" altLang="en-US" sz="3000" dirty="0"/>
              <a:t>인프라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26820" y="1267480"/>
            <a:ext cx="1387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보정후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다중회귀분석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4018"/>
          <a:stretch/>
        </p:blipFill>
        <p:spPr>
          <a:xfrm>
            <a:off x="1257300" y="2707814"/>
            <a:ext cx="8877300" cy="67367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1" y="2051621"/>
            <a:ext cx="9182100" cy="4248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1AEA8A5-4ED4-F409-64D8-3989AAB7AB66}"/>
              </a:ext>
            </a:extLst>
          </p:cNvPr>
          <p:cNvSpPr/>
          <p:nvPr/>
        </p:nvSpPr>
        <p:spPr>
          <a:xfrm>
            <a:off x="5562600" y="8745900"/>
            <a:ext cx="390525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28465B-A960-B7AE-AD35-7D31FFB104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97"/>
          <a:stretch/>
        </p:blipFill>
        <p:spPr>
          <a:xfrm>
            <a:off x="10399139" y="2127367"/>
            <a:ext cx="6810759" cy="16221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9DF4248-2360-2348-3640-06E927253D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862"/>
          <a:stretch/>
        </p:blipFill>
        <p:spPr>
          <a:xfrm>
            <a:off x="10258041" y="4914900"/>
            <a:ext cx="6810759" cy="7373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4515D0-4CC0-9761-B28D-CC202CA9B806}"/>
              </a:ext>
            </a:extLst>
          </p:cNvPr>
          <p:cNvSpPr txBox="1"/>
          <p:nvPr/>
        </p:nvSpPr>
        <p:spPr>
          <a:xfrm>
            <a:off x="10316184" y="1562100"/>
            <a:ext cx="370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만족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B2CBA-9643-4AE1-0F45-76A9007669CB}"/>
              </a:ext>
            </a:extLst>
          </p:cNvPr>
          <p:cNvSpPr txBox="1"/>
          <p:nvPr/>
        </p:nvSpPr>
        <p:spPr>
          <a:xfrm>
            <a:off x="10336271" y="3924300"/>
            <a:ext cx="69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독립성 검정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 위배하는 요인들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병원수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학원수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9B2CD5-ED56-EC7F-6801-B91EE8A31FB1}"/>
              </a:ext>
            </a:extLst>
          </p:cNvPr>
          <p:cNvSpPr/>
          <p:nvPr/>
        </p:nvSpPr>
        <p:spPr>
          <a:xfrm>
            <a:off x="14016731" y="4991100"/>
            <a:ext cx="2594869" cy="6611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67C9C2-F914-4AF7-3322-F2407CCF14F5}"/>
              </a:ext>
            </a:extLst>
          </p:cNvPr>
          <p:cNvSpPr txBox="1"/>
          <p:nvPr/>
        </p:nvSpPr>
        <p:spPr>
          <a:xfrm>
            <a:off x="10399139" y="5893326"/>
            <a:ext cx="6420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 높은 요인 제거 후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낮은 조합 찾기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6D5D59-728F-7590-4BFC-95DEF4F28D63}"/>
              </a:ext>
            </a:extLst>
          </p:cNvPr>
          <p:cNvSpPr txBox="1"/>
          <p:nvPr/>
        </p:nvSpPr>
        <p:spPr>
          <a:xfrm>
            <a:off x="8666670" y="9221089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34.08%</a:t>
            </a:r>
            <a:endParaRPr lang="ko-KR" altLang="en-US" sz="280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E5D8121-8CA9-D206-8534-706572B4C2F2}"/>
              </a:ext>
            </a:extLst>
          </p:cNvPr>
          <p:cNvSpPr/>
          <p:nvPr/>
        </p:nvSpPr>
        <p:spPr>
          <a:xfrm>
            <a:off x="12039600" y="3343579"/>
            <a:ext cx="2160000" cy="368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693D14-3590-37D4-6F0A-EE43E82FD5EC}"/>
              </a:ext>
            </a:extLst>
          </p:cNvPr>
          <p:cNvSpPr/>
          <p:nvPr/>
        </p:nvSpPr>
        <p:spPr>
          <a:xfrm>
            <a:off x="2362200" y="2127367"/>
            <a:ext cx="1981200" cy="376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102A5BC-823F-9441-783E-CFB1B6B80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9401" y="6487007"/>
            <a:ext cx="7238999" cy="63769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BC40DE3-8BCA-DA20-69C4-D0EBFF6ADB53}"/>
              </a:ext>
            </a:extLst>
          </p:cNvPr>
          <p:cNvSpPr/>
          <p:nvPr/>
        </p:nvSpPr>
        <p:spPr>
          <a:xfrm>
            <a:off x="11353800" y="6438900"/>
            <a:ext cx="5918967" cy="3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49D0FAA-715C-4D44-92DE-84848ACD893F}"/>
              </a:ext>
            </a:extLst>
          </p:cNvPr>
          <p:cNvGrpSpPr/>
          <p:nvPr/>
        </p:nvGrpSpPr>
        <p:grpSpPr>
          <a:xfrm>
            <a:off x="10379819" y="7124700"/>
            <a:ext cx="5943599" cy="2024641"/>
            <a:chOff x="10439401" y="7280941"/>
            <a:chExt cx="5943599" cy="2024641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26088CE0-FE4C-B76D-283B-4AFEAC9697A1}"/>
                </a:ext>
              </a:extLst>
            </p:cNvPr>
            <p:cNvGrpSpPr/>
            <p:nvPr/>
          </p:nvGrpSpPr>
          <p:grpSpPr>
            <a:xfrm>
              <a:off x="10439401" y="7280941"/>
              <a:ext cx="5943599" cy="2024641"/>
              <a:chOff x="10439401" y="6981199"/>
              <a:chExt cx="6859296" cy="2324384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6EB3D331-B5BD-3669-3657-5FF7486E4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/>
              <a:stretch/>
            </p:blipFill>
            <p:spPr>
              <a:xfrm>
                <a:off x="10559724" y="7072725"/>
                <a:ext cx="6426851" cy="2232858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F124A9B-5AFC-E066-52E0-A5CE47578AF5}"/>
                  </a:ext>
                </a:extLst>
              </p:cNvPr>
              <p:cNvSpPr/>
              <p:nvPr/>
            </p:nvSpPr>
            <p:spPr>
              <a:xfrm>
                <a:off x="10439401" y="6981199"/>
                <a:ext cx="6859296" cy="129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3DE6B68-9083-CD69-DBE4-64DF77F1508A}"/>
                </a:ext>
              </a:extLst>
            </p:cNvPr>
            <p:cNvSpPr/>
            <p:nvPr/>
          </p:nvSpPr>
          <p:spPr>
            <a:xfrm>
              <a:off x="11353800" y="7360664"/>
              <a:ext cx="1331465" cy="2607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2705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7301" y="547689"/>
            <a:ext cx="13197254" cy="375504"/>
          </a:xfrm>
        </p:spPr>
        <p:txBody>
          <a:bodyPr>
            <a:noAutofit/>
          </a:bodyPr>
          <a:lstStyle/>
          <a:p>
            <a:r>
              <a:rPr lang="ko-KR" altLang="en-US" sz="3000" dirty="0"/>
              <a:t>전월세</a:t>
            </a:r>
            <a:r>
              <a:rPr lang="en-US" altLang="ko-KR" sz="3000" dirty="0"/>
              <a:t>~</a:t>
            </a:r>
            <a:r>
              <a:rPr lang="ko-KR" altLang="en-US" sz="3000" dirty="0"/>
              <a:t>인프라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258402"/>
            <a:ext cx="12730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가장 낮은 조합을 가지고 다중회귀분석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F1323-DA39-FFB5-DE13-A991E572E07B}"/>
              </a:ext>
            </a:extLst>
          </p:cNvPr>
          <p:cNvSpPr txBox="1"/>
          <p:nvPr/>
        </p:nvSpPr>
        <p:spPr>
          <a:xfrm>
            <a:off x="10565695" y="2400743"/>
            <a:ext cx="370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만족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C229E1-10EE-906E-BF86-DD29CA138562}"/>
              </a:ext>
            </a:extLst>
          </p:cNvPr>
          <p:cNvSpPr txBox="1"/>
          <p:nvPr/>
        </p:nvSpPr>
        <p:spPr>
          <a:xfrm>
            <a:off x="10639599" y="5127590"/>
            <a:ext cx="425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독립성 검정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 위배하는 요인 없음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5690FB9-1202-283D-EDD1-6A4F084EB010}"/>
              </a:ext>
            </a:extLst>
          </p:cNvPr>
          <p:cNvGrpSpPr/>
          <p:nvPr/>
        </p:nvGrpSpPr>
        <p:grpSpPr>
          <a:xfrm>
            <a:off x="629432" y="2049642"/>
            <a:ext cx="8298912" cy="6141858"/>
            <a:chOff x="629433" y="2049642"/>
            <a:chExt cx="7160504" cy="457975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E1E16B49-5D54-69B0-5C19-C6741F08D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" y="2049642"/>
              <a:ext cx="6391275" cy="3714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70C5171-A89C-0964-96DA-C595E87BF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527" t="1183" r="22553" b="-1183"/>
            <a:stretch/>
          </p:blipFill>
          <p:spPr>
            <a:xfrm>
              <a:off x="629433" y="2438400"/>
              <a:ext cx="7160504" cy="4191000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7A7CFDC6-F333-E158-7EBB-B5AD1325B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887"/>
          <a:stretch/>
        </p:blipFill>
        <p:spPr>
          <a:xfrm>
            <a:off x="10744200" y="3035545"/>
            <a:ext cx="5253425" cy="17083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19E3BD4-0D87-3968-DE45-CC4EE5C19D73}"/>
              </a:ext>
            </a:extLst>
          </p:cNvPr>
          <p:cNvSpPr/>
          <p:nvPr/>
        </p:nvSpPr>
        <p:spPr>
          <a:xfrm>
            <a:off x="4839010" y="7411199"/>
            <a:ext cx="347509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073AD9-BEEF-C563-0625-7C791193DA42}"/>
              </a:ext>
            </a:extLst>
          </p:cNvPr>
          <p:cNvSpPr txBox="1"/>
          <p:nvPr/>
        </p:nvSpPr>
        <p:spPr>
          <a:xfrm>
            <a:off x="8373698" y="7301989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32.24%</a:t>
            </a:r>
            <a:endParaRPr lang="ko-KR" altLang="en-US" sz="280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AFF411E-2B11-9CA7-A313-53DF3CEACB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982"/>
          <a:stretch/>
        </p:blipFill>
        <p:spPr>
          <a:xfrm>
            <a:off x="10744200" y="5958587"/>
            <a:ext cx="5253425" cy="9597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CB36FC-1BAB-29F4-6505-92638995A322}"/>
              </a:ext>
            </a:extLst>
          </p:cNvPr>
          <p:cNvSpPr/>
          <p:nvPr/>
        </p:nvSpPr>
        <p:spPr>
          <a:xfrm>
            <a:off x="12573000" y="4368746"/>
            <a:ext cx="2320855" cy="375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119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7301" y="547689"/>
            <a:ext cx="13197254" cy="375504"/>
          </a:xfrm>
        </p:spPr>
        <p:txBody>
          <a:bodyPr>
            <a:noAutofit/>
          </a:bodyPr>
          <a:lstStyle/>
          <a:p>
            <a:r>
              <a:rPr lang="ko-KR" altLang="en-US" sz="3000" dirty="0"/>
              <a:t>전월세</a:t>
            </a:r>
            <a:r>
              <a:rPr lang="en-US" altLang="ko-KR" sz="3000" dirty="0"/>
              <a:t>~</a:t>
            </a:r>
            <a:r>
              <a:rPr lang="ko-KR" altLang="en-US" sz="3000" dirty="0"/>
              <a:t>인프라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57301" y="1314451"/>
            <a:ext cx="1247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설명력을 높이기 위하여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카페수에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log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취함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A921B-DD0D-34B8-5565-3A2AEC0D7EFA}"/>
              </a:ext>
            </a:extLst>
          </p:cNvPr>
          <p:cNvSpPr txBox="1"/>
          <p:nvPr/>
        </p:nvSpPr>
        <p:spPr>
          <a:xfrm>
            <a:off x="11201400" y="1565255"/>
            <a:ext cx="370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만족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39DBB4-A464-BAD2-559B-652BA9C34CA4}"/>
              </a:ext>
            </a:extLst>
          </p:cNvPr>
          <p:cNvSpPr/>
          <p:nvPr/>
        </p:nvSpPr>
        <p:spPr>
          <a:xfrm>
            <a:off x="13258800" y="3619500"/>
            <a:ext cx="27432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DC4B1F-AF9A-BFEC-D2B5-DC75B24A7961}"/>
              </a:ext>
            </a:extLst>
          </p:cNvPr>
          <p:cNvSpPr txBox="1"/>
          <p:nvPr/>
        </p:nvSpPr>
        <p:spPr>
          <a:xfrm>
            <a:off x="11201399" y="4846350"/>
            <a:ext cx="69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독립성 검정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 위배하는 요인 없음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130C526-D324-BA55-F989-EAFA62CE9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42"/>
          <a:stretch/>
        </p:blipFill>
        <p:spPr>
          <a:xfrm>
            <a:off x="11201399" y="2297744"/>
            <a:ext cx="6149775" cy="1785846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AEACFA0-3448-D3C2-BD4E-17C1E79E0F03}"/>
              </a:ext>
            </a:extLst>
          </p:cNvPr>
          <p:cNvGrpSpPr/>
          <p:nvPr/>
        </p:nvGrpSpPr>
        <p:grpSpPr>
          <a:xfrm>
            <a:off x="1323975" y="1979857"/>
            <a:ext cx="8353425" cy="6741888"/>
            <a:chOff x="1323975" y="1979857"/>
            <a:chExt cx="7172325" cy="489650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68978A0-0509-6F12-7A79-9636478B1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5499" y="1979857"/>
              <a:ext cx="6600825" cy="44767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4BF73D9-42D8-835A-F810-800BD6F53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3975" y="2685361"/>
              <a:ext cx="7172325" cy="41910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88DABDF-2383-7D4B-248F-564E9C7FDA94}"/>
                </a:ext>
              </a:extLst>
            </p:cNvPr>
            <p:cNvSpPr/>
            <p:nvPr/>
          </p:nvSpPr>
          <p:spPr>
            <a:xfrm>
              <a:off x="6477000" y="2030732"/>
              <a:ext cx="1447800" cy="36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1B04A390-3353-CD87-AEA2-66C539144AC9}"/>
              </a:ext>
            </a:extLst>
          </p:cNvPr>
          <p:cNvSpPr/>
          <p:nvPr/>
        </p:nvSpPr>
        <p:spPr>
          <a:xfrm>
            <a:off x="5228757" y="7926143"/>
            <a:ext cx="3610443" cy="310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4C7094-84F0-2BEF-63C5-3FB0D6FAC59B}"/>
              </a:ext>
            </a:extLst>
          </p:cNvPr>
          <p:cNvSpPr txBox="1"/>
          <p:nvPr/>
        </p:nvSpPr>
        <p:spPr>
          <a:xfrm>
            <a:off x="9011789" y="7814658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36.82%</a:t>
            </a:r>
            <a:endParaRPr lang="ko-KR" altLang="en-US" sz="280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A5AA613-10FD-42CA-89F7-568ECA595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336"/>
          <a:stretch/>
        </p:blipFill>
        <p:spPr>
          <a:xfrm>
            <a:off x="11170919" y="5764089"/>
            <a:ext cx="6149775" cy="91362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0C6B57D-06EC-85B7-54D8-FD6DA783B549}"/>
              </a:ext>
            </a:extLst>
          </p:cNvPr>
          <p:cNvSpPr/>
          <p:nvPr/>
        </p:nvSpPr>
        <p:spPr>
          <a:xfrm>
            <a:off x="13051673" y="3720137"/>
            <a:ext cx="2416927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255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1295400" y="337054"/>
            <a:ext cx="1630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02.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가설 설정 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10363200" y="1974850"/>
            <a:ext cx="5486400" cy="5880100"/>
            <a:chOff x="10363200" y="1790700"/>
            <a:chExt cx="5486400" cy="5880100"/>
          </a:xfrm>
        </p:grpSpPr>
        <p:grpSp>
          <p:nvGrpSpPr>
            <p:cNvPr id="54" name="그룹 53"/>
            <p:cNvGrpSpPr/>
            <p:nvPr/>
          </p:nvGrpSpPr>
          <p:grpSpPr>
            <a:xfrm>
              <a:off x="11811000" y="3155890"/>
              <a:ext cx="2880000" cy="2880000"/>
              <a:chOff x="11608200" y="2720340"/>
              <a:chExt cx="4320000" cy="4320000"/>
            </a:xfrm>
          </p:grpSpPr>
          <p:pic>
            <p:nvPicPr>
              <p:cNvPr id="1027" name="Picture 3" descr="C:\Users\acorn\OneDrive\Desktop\중간프로젝트\image\아파트이미지.jpeg"/>
              <p:cNvPicPr>
                <a:picLocks noChangeArrowheads="1"/>
              </p:cNvPicPr>
              <p:nvPr/>
            </p:nvPicPr>
            <p:blipFill>
              <a:blip r:embed="rId4">
                <a:lum bright="50000" contrast="-50000"/>
              </a:blip>
              <a:srcRect/>
              <a:stretch>
                <a:fillRect/>
              </a:stretch>
            </p:blipFill>
            <p:spPr bwMode="auto">
              <a:xfrm>
                <a:off x="11608200" y="2720340"/>
                <a:ext cx="4320000" cy="432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2396600" y="4086278"/>
                <a:ext cx="2743200" cy="1588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rgbClr val="618D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환경적</a:t>
                </a:r>
                <a:br>
                  <a:rPr lang="en-US" altLang="ko-KR" sz="4000" dirty="0">
                    <a:solidFill>
                      <a:srgbClr val="618D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</a:br>
                <a:r>
                  <a:rPr lang="ko-KR" altLang="en-US" sz="4000" dirty="0">
                    <a:solidFill>
                      <a:srgbClr val="618D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 요인</a:t>
                </a:r>
              </a:p>
            </p:txBody>
          </p:sp>
        </p:grpSp>
        <p:pic>
          <p:nvPicPr>
            <p:cNvPr id="1033" name="Picture 9" descr="C:\Users\acorn\OneDrive\Desktop\중간프로젝트\image\버스정류장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249400" y="255270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4" name="Picture 10" descr="C:\Users\acorn\OneDrive\Desktop\중간프로젝트\image\병원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4401800" y="42988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5" name="Picture 11" descr="C:\Users\acorn\OneDrive\Desktop\중간프로젝트\image\카페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3487400" y="58228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6" name="Picture 12" descr="C:\Users\acorn\OneDrive\Desktop\중간프로젝트\image\학교.jpg"/>
            <p:cNvPicPr>
              <a:picLocks noChangeAspect="1" noChangeArrowheads="1"/>
            </p:cNvPicPr>
            <p:nvPr/>
          </p:nvPicPr>
          <p:blipFill>
            <a:blip r:embed="rId8"/>
            <a:srcRect l="20000" t="17812" r="20000" b="20224"/>
            <a:stretch>
              <a:fillRect/>
            </a:stretch>
          </p:blipFill>
          <p:spPr bwMode="auto">
            <a:xfrm>
              <a:off x="10363200" y="2470090"/>
              <a:ext cx="192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8" name="Picture 14" descr="C:\Users\acorn\OneDrive\Desktop\중간프로젝트\image\공원.jp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1506200" y="5899091"/>
              <a:ext cx="1800000" cy="134826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9" name="Picture 15" descr="C:\Users\acorn\OneDrive\Desktop\중간프로젝트\image\대학교.png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0439400" y="4133790"/>
              <a:ext cx="1620000" cy="16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3" name="TextBox 82"/>
            <p:cNvSpPr txBox="1"/>
            <p:nvPr/>
          </p:nvSpPr>
          <p:spPr>
            <a:xfrm>
              <a:off x="10535400" y="55815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학교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4249400" y="39243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정류장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4401800" y="55180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병원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3487400" y="71944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카페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734800" y="72706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공원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0591800" y="38416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학원</a:t>
              </a:r>
            </a:p>
          </p:txBody>
        </p:sp>
        <p:pic>
          <p:nvPicPr>
            <p:cNvPr id="1040" name="Picture 16" descr="C:\Users\acorn\OneDrive\Desktop\중간프로젝트\image\범죄율.png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2496800" y="1790700"/>
              <a:ext cx="1620000" cy="126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1" name="TextBox 90"/>
            <p:cNvSpPr txBox="1"/>
            <p:nvPr/>
          </p:nvSpPr>
          <p:spPr>
            <a:xfrm>
              <a:off x="12649200" y="30099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치안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886200" y="8191500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가설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: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환경적 요인과 경제적 요인이 </a:t>
            </a:r>
            <a:b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</a:b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아파트가격에 영향을 미친다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468600" y="9410700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출처</a:t>
            </a: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: Google image</a:t>
            </a:r>
            <a:endParaRPr lang="ko-KR" altLang="en-US" sz="1200" dirty="0">
              <a:solidFill>
                <a:schemeClr val="tx2">
                  <a:lumMod val="40000"/>
                  <a:lumOff val="6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2590800" y="1793845"/>
            <a:ext cx="6096000" cy="6242110"/>
            <a:chOff x="2743200" y="1263590"/>
            <a:chExt cx="6096000" cy="6242110"/>
          </a:xfrm>
        </p:grpSpPr>
        <p:grpSp>
          <p:nvGrpSpPr>
            <p:cNvPr id="53" name="그룹 52"/>
            <p:cNvGrpSpPr/>
            <p:nvPr/>
          </p:nvGrpSpPr>
          <p:grpSpPr>
            <a:xfrm>
              <a:off x="4282800" y="2720700"/>
              <a:ext cx="2880000" cy="2880000"/>
              <a:chOff x="4114800" y="2857500"/>
              <a:chExt cx="4320000" cy="4320000"/>
            </a:xfrm>
          </p:grpSpPr>
          <p:pic>
            <p:nvPicPr>
              <p:cNvPr id="1026" name="Picture 2" descr="C:\Users\acorn\OneDrive\Desktop\중간프로젝트\image\화폐.jpg"/>
              <p:cNvPicPr>
                <a:picLocks noChangeArrowheads="1"/>
              </p:cNvPicPr>
              <p:nvPr/>
            </p:nvPicPr>
            <p:blipFill>
              <a:blip r:embed="rId12">
                <a:lum bright="50000" contrast="-60000"/>
              </a:blip>
              <a:srcRect/>
              <a:stretch>
                <a:fillRect/>
              </a:stretch>
            </p:blipFill>
            <p:spPr bwMode="auto">
              <a:xfrm>
                <a:off x="4114800" y="2857500"/>
                <a:ext cx="4320000" cy="432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4811760" y="4223438"/>
                <a:ext cx="2926080" cy="1588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rgbClr val="5587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경제적</a:t>
                </a:r>
                <a:br>
                  <a:rPr lang="en-US" altLang="ko-KR" sz="4000" dirty="0">
                    <a:solidFill>
                      <a:srgbClr val="5587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</a:br>
                <a:r>
                  <a:rPr lang="ko-KR" altLang="en-US" sz="4000" dirty="0">
                    <a:solidFill>
                      <a:srgbClr val="5587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 요인</a:t>
                </a:r>
              </a:p>
            </p:txBody>
          </p:sp>
        </p:grpSp>
        <p:pic>
          <p:nvPicPr>
            <p:cNvPr id="1028" name="Picture 4" descr="C:\Users\acorn\OneDrive\Desktop\중간프로젝트\image\GDP.png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3124200" y="186690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29" name="Picture 5" descr="C:\Users\acorn\OneDrive\Desktop\중간프로젝트\image\금리.png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4876800" y="12635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0" name="Picture 6" descr="C:\Users\acorn\OneDrive\Desktop\중간프로젝트\image\물가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038600" y="5143500"/>
              <a:ext cx="1620000" cy="16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1" name="Picture 7" descr="C:\Users\acorn\OneDrive\Desktop\중간프로젝트\image\실업율.png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2743200" y="392430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2" name="Picture 8" descr="C:\Users\acorn\OneDrive\Desktop\중간프로젝트\image\인구이동.jpg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6629400" y="17715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7" name="TextBox 76"/>
            <p:cNvSpPr txBox="1"/>
            <p:nvPr/>
          </p:nvSpPr>
          <p:spPr>
            <a:xfrm>
              <a:off x="4114800" y="68769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물가지수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876800" y="26859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금리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124200" y="33147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GDP</a:t>
              </a:r>
              <a:endPara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629400" y="32193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인구이동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43200" y="53721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실업률</a:t>
              </a:r>
            </a:p>
          </p:txBody>
        </p:sp>
        <p:pic>
          <p:nvPicPr>
            <p:cNvPr id="4098" name="Picture 2" descr="C:\Users\acorn\OneDrive\Desktop\중간프로젝트\image\고용율.jpg"/>
            <p:cNvPicPr>
              <a:picLocks noChangeAspect="1" noChangeArrowheads="1"/>
            </p:cNvPicPr>
            <p:nvPr/>
          </p:nvPicPr>
          <p:blipFill>
            <a:blip r:embed="rId18"/>
            <a:srcRect l="10583" t="7056" r="8278" b="8278"/>
            <a:stretch>
              <a:fillRect/>
            </a:stretch>
          </p:blipFill>
          <p:spPr bwMode="auto">
            <a:xfrm>
              <a:off x="7086600" y="3600390"/>
              <a:ext cx="1752600" cy="18288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9" name="TextBox 48"/>
            <p:cNvSpPr txBox="1"/>
            <p:nvPr/>
          </p:nvSpPr>
          <p:spPr>
            <a:xfrm>
              <a:off x="7239000" y="54291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고용률</a:t>
              </a:r>
            </a:p>
          </p:txBody>
        </p:sp>
        <p:pic>
          <p:nvPicPr>
            <p:cNvPr id="4099" name="Picture 3" descr="C:\Users\acorn\OneDrive\Desktop\중간프로젝트\image\cash flow ratio.png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5715000" y="5197614"/>
              <a:ext cx="1620000" cy="1620000"/>
            </a:xfrm>
            <a:prstGeom prst="rect">
              <a:avLst/>
            </a:prstGeom>
            <a:noFill/>
          </p:spPr>
        </p:pic>
        <p:sp>
          <p:nvSpPr>
            <p:cNvPr id="55" name="TextBox 54"/>
            <p:cNvSpPr txBox="1"/>
            <p:nvPr/>
          </p:nvSpPr>
          <p:spPr>
            <a:xfrm>
              <a:off x="5791200" y="6797814"/>
              <a:ext cx="1447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현금유동성</a:t>
              </a:r>
              <a:b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</a:br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비율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16813"/>
            <a:ext cx="3352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 / </a:t>
            </a:r>
            <a:r>
              <a:rPr lang="ko-KR" altLang="en-US" sz="22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 구성 및 역할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768C7F1-E563-9975-9B0B-357EBB9DC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537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</p:spPr>
      </p:pic>
      <p:pic>
        <p:nvPicPr>
          <p:cNvPr id="1006" name="그림 1005">
            <a:extLst>
              <a:ext uri="{FF2B5EF4-FFF2-40B4-BE49-F238E27FC236}">
                <a16:creationId xmlns:a16="http://schemas.microsoft.com/office/drawing/2014/main" id="{3D0FACE0-F264-21D8-F007-A13A7FA79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68" y="1288679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08" name="그림 1007">
            <a:extLst>
              <a:ext uri="{FF2B5EF4-FFF2-40B4-BE49-F238E27FC236}">
                <a16:creationId xmlns:a16="http://schemas.microsoft.com/office/drawing/2014/main" id="{C4EB17FB-846F-B321-3A89-5171B5B14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675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10" name="그림 1009">
            <a:extLst>
              <a:ext uri="{FF2B5EF4-FFF2-40B4-BE49-F238E27FC236}">
                <a16:creationId xmlns:a16="http://schemas.microsoft.com/office/drawing/2014/main" id="{D82E8985-2839-581B-712A-289979166D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400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12" name="그림 1011">
            <a:extLst>
              <a:ext uri="{FF2B5EF4-FFF2-40B4-BE49-F238E27FC236}">
                <a16:creationId xmlns:a16="http://schemas.microsoft.com/office/drawing/2014/main" id="{A01C5314-E91C-3E3C-9AB0-8D1F755C8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13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13" name="TextBox 1012">
            <a:extLst>
              <a:ext uri="{FF2B5EF4-FFF2-40B4-BE49-F238E27FC236}">
                <a16:creationId xmlns:a16="http://schemas.microsoft.com/office/drawing/2014/main" id="{47C5055A-BFA8-8240-FD73-6AEFF1E60D38}"/>
              </a:ext>
            </a:extLst>
          </p:cNvPr>
          <p:cNvSpPr txBox="1"/>
          <p:nvPr/>
        </p:nvSpPr>
        <p:spPr>
          <a:xfrm>
            <a:off x="1734035" y="2640568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팀장 나석원</a:t>
            </a:r>
          </a:p>
        </p:txBody>
      </p:sp>
      <p:sp>
        <p:nvSpPr>
          <p:cNvPr id="1015" name="TextBox 1014">
            <a:extLst>
              <a:ext uri="{FF2B5EF4-FFF2-40B4-BE49-F238E27FC236}">
                <a16:creationId xmlns:a16="http://schemas.microsoft.com/office/drawing/2014/main" id="{0C886488-166D-1DCD-AB33-160E0A654CDC}"/>
              </a:ext>
            </a:extLst>
          </p:cNvPr>
          <p:cNvSpPr txBox="1"/>
          <p:nvPr/>
        </p:nvSpPr>
        <p:spPr>
          <a:xfrm>
            <a:off x="1299198" y="3021152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/>
              <a:t>데이터 수집 및 전처리</a:t>
            </a:r>
            <a:endParaRPr lang="en-US" altLang="ko-KR"/>
          </a:p>
          <a:p>
            <a:pPr marL="342900" indent="-342900">
              <a:buFontTx/>
              <a:buChar char="-"/>
            </a:pPr>
            <a:r>
              <a:rPr lang="ko-KR" altLang="en-US"/>
              <a:t>데이터 분석</a:t>
            </a:r>
            <a:endParaRPr lang="en-US" altLang="ko-KR"/>
          </a:p>
          <a:p>
            <a:pPr marL="342900" indent="-342900">
              <a:buFontTx/>
              <a:buChar char="-"/>
            </a:pPr>
            <a:r>
              <a:rPr lang="ko-KR" altLang="en-US"/>
              <a:t>시각화</a:t>
            </a:r>
            <a:endParaRPr lang="en-US" altLang="ko-KR"/>
          </a:p>
          <a:p>
            <a:pPr marL="342900" indent="-342900">
              <a:buFontTx/>
              <a:buChar char="-"/>
            </a:pPr>
            <a:r>
              <a:rPr lang="en-US" altLang="ko-KR"/>
              <a:t>ppt </a:t>
            </a:r>
            <a:r>
              <a:rPr lang="ko-KR" altLang="en-US"/>
              <a:t>작성</a:t>
            </a:r>
          </a:p>
        </p:txBody>
      </p:sp>
      <p:sp>
        <p:nvSpPr>
          <p:cNvPr id="1016" name="TextBox 1015">
            <a:extLst>
              <a:ext uri="{FF2B5EF4-FFF2-40B4-BE49-F238E27FC236}">
                <a16:creationId xmlns:a16="http://schemas.microsoft.com/office/drawing/2014/main" id="{3893CA39-6A05-ABE5-52A5-27A787D32F38}"/>
              </a:ext>
            </a:extLst>
          </p:cNvPr>
          <p:cNvSpPr txBox="1"/>
          <p:nvPr/>
        </p:nvSpPr>
        <p:spPr>
          <a:xfrm>
            <a:off x="5136888" y="2640568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팀원 김현경</a:t>
            </a:r>
          </a:p>
        </p:txBody>
      </p:sp>
      <p:sp>
        <p:nvSpPr>
          <p:cNvPr id="1018" name="TextBox 1017">
            <a:extLst>
              <a:ext uri="{FF2B5EF4-FFF2-40B4-BE49-F238E27FC236}">
                <a16:creationId xmlns:a16="http://schemas.microsoft.com/office/drawing/2014/main" id="{000A143D-11F4-C9A7-4743-9EA187136722}"/>
              </a:ext>
            </a:extLst>
          </p:cNvPr>
          <p:cNvSpPr txBox="1"/>
          <p:nvPr/>
        </p:nvSpPr>
        <p:spPr>
          <a:xfrm>
            <a:off x="8366425" y="2630289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팀원 김현욱</a:t>
            </a:r>
          </a:p>
        </p:txBody>
      </p:sp>
      <p:sp>
        <p:nvSpPr>
          <p:cNvPr id="1020" name="TextBox 1019">
            <a:extLst>
              <a:ext uri="{FF2B5EF4-FFF2-40B4-BE49-F238E27FC236}">
                <a16:creationId xmlns:a16="http://schemas.microsoft.com/office/drawing/2014/main" id="{294FEEB7-3EC7-0849-53E1-FA05DD749F12}"/>
              </a:ext>
            </a:extLst>
          </p:cNvPr>
          <p:cNvSpPr txBox="1"/>
          <p:nvPr/>
        </p:nvSpPr>
        <p:spPr>
          <a:xfrm>
            <a:off x="4486863" y="3016269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/>
              <a:t>데이터 수집 및 전처리</a:t>
            </a:r>
            <a:endParaRPr lang="en-US" altLang="ko-KR"/>
          </a:p>
          <a:p>
            <a:pPr marL="342900" indent="-342900">
              <a:buFontTx/>
              <a:buChar char="-"/>
            </a:pPr>
            <a:r>
              <a:rPr lang="ko-KR" altLang="en-US"/>
              <a:t>데이터 분석</a:t>
            </a:r>
            <a:endParaRPr lang="en-US" altLang="ko-KR"/>
          </a:p>
          <a:p>
            <a:pPr marL="342900" indent="-342900">
              <a:buFontTx/>
              <a:buChar char="-"/>
            </a:pPr>
            <a:r>
              <a:rPr lang="en-US" altLang="ko-KR"/>
              <a:t>ppt </a:t>
            </a:r>
            <a:r>
              <a:rPr lang="ko-KR" altLang="en-US"/>
              <a:t>작성</a:t>
            </a:r>
          </a:p>
        </p:txBody>
      </p:sp>
      <p:sp>
        <p:nvSpPr>
          <p:cNvPr id="1021" name="TextBox 1020">
            <a:extLst>
              <a:ext uri="{FF2B5EF4-FFF2-40B4-BE49-F238E27FC236}">
                <a16:creationId xmlns:a16="http://schemas.microsoft.com/office/drawing/2014/main" id="{5200A854-C954-F9C2-DBA4-F538064F2724}"/>
              </a:ext>
            </a:extLst>
          </p:cNvPr>
          <p:cNvSpPr txBox="1"/>
          <p:nvPr/>
        </p:nvSpPr>
        <p:spPr>
          <a:xfrm>
            <a:off x="7794259" y="3028771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/>
              <a:t>데이터 수집 및 전처리</a:t>
            </a:r>
            <a:endParaRPr lang="en-US" altLang="ko-KR"/>
          </a:p>
          <a:p>
            <a:pPr marL="342900" indent="-342900">
              <a:buFontTx/>
              <a:buChar char="-"/>
            </a:pPr>
            <a:r>
              <a:rPr lang="ko-KR" altLang="en-US"/>
              <a:t>데이터 분석</a:t>
            </a:r>
            <a:endParaRPr lang="en-US" altLang="ko-KR"/>
          </a:p>
          <a:p>
            <a:pPr marL="342900" indent="-342900">
              <a:buFontTx/>
              <a:buChar char="-"/>
            </a:pPr>
            <a:r>
              <a:rPr lang="ko-KR" altLang="en-US"/>
              <a:t>발표</a:t>
            </a:r>
          </a:p>
        </p:txBody>
      </p:sp>
      <p:sp>
        <p:nvSpPr>
          <p:cNvPr id="1022" name="TextBox 1021">
            <a:extLst>
              <a:ext uri="{FF2B5EF4-FFF2-40B4-BE49-F238E27FC236}">
                <a16:creationId xmlns:a16="http://schemas.microsoft.com/office/drawing/2014/main" id="{2FBADBCF-0B0E-4768-06C2-C1DCC33D631D}"/>
              </a:ext>
            </a:extLst>
          </p:cNvPr>
          <p:cNvSpPr txBox="1"/>
          <p:nvPr/>
        </p:nvSpPr>
        <p:spPr>
          <a:xfrm>
            <a:off x="11125200" y="302877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/>
              <a:t>데이터 수집 및 전처리</a:t>
            </a:r>
            <a:endParaRPr lang="en-US" altLang="ko-KR"/>
          </a:p>
          <a:p>
            <a:pPr marL="342900" indent="-342900">
              <a:buFontTx/>
              <a:buChar char="-"/>
            </a:pPr>
            <a:r>
              <a:rPr lang="ko-KR" altLang="en-US"/>
              <a:t>데이터 분석</a:t>
            </a:r>
            <a:endParaRPr lang="en-US" altLang="ko-KR"/>
          </a:p>
          <a:p>
            <a:pPr marL="342900" indent="-342900">
              <a:buFontTx/>
              <a:buChar char="-"/>
            </a:pPr>
            <a:r>
              <a:rPr lang="en-US" altLang="ko-KR"/>
              <a:t>DB </a:t>
            </a:r>
            <a:r>
              <a:rPr lang="ko-KR" altLang="en-US"/>
              <a:t>설계</a:t>
            </a:r>
            <a:endParaRPr lang="en-US" altLang="ko-KR"/>
          </a:p>
          <a:p>
            <a:pPr marL="342900" indent="-342900">
              <a:buFontTx/>
              <a:buChar char="-"/>
            </a:pPr>
            <a:r>
              <a:rPr lang="ko-KR" altLang="en-US"/>
              <a:t>시각화</a:t>
            </a:r>
            <a:endParaRPr lang="en-US" altLang="ko-KR"/>
          </a:p>
        </p:txBody>
      </p:sp>
      <p:sp>
        <p:nvSpPr>
          <p:cNvPr id="1023" name="TextBox 1022">
            <a:extLst>
              <a:ext uri="{FF2B5EF4-FFF2-40B4-BE49-F238E27FC236}">
                <a16:creationId xmlns:a16="http://schemas.microsoft.com/office/drawing/2014/main" id="{AF2E920B-417D-E3F6-7A8E-7E8CCB7F8365}"/>
              </a:ext>
            </a:extLst>
          </p:cNvPr>
          <p:cNvSpPr txBox="1"/>
          <p:nvPr/>
        </p:nvSpPr>
        <p:spPr>
          <a:xfrm>
            <a:off x="11660334" y="2628066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팀원 송호준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286257EE-1868-265C-2010-251B606DB011}"/>
              </a:ext>
            </a:extLst>
          </p:cNvPr>
          <p:cNvSpPr txBox="1"/>
          <p:nvPr/>
        </p:nvSpPr>
        <p:spPr>
          <a:xfrm>
            <a:off x="14478000" y="302115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/>
              <a:t>데이터 수집 및 전처리</a:t>
            </a:r>
            <a:endParaRPr lang="en-US" altLang="ko-KR"/>
          </a:p>
          <a:p>
            <a:pPr marL="342900" indent="-342900">
              <a:buFontTx/>
              <a:buChar char="-"/>
            </a:pPr>
            <a:r>
              <a:rPr lang="ko-KR" altLang="en-US"/>
              <a:t>데이터 분석</a:t>
            </a:r>
            <a:endParaRPr lang="en-US" altLang="ko-KR"/>
          </a:p>
          <a:p>
            <a:pPr marL="342900" indent="-342900">
              <a:buFontTx/>
              <a:buChar char="-"/>
            </a:pPr>
            <a:r>
              <a:rPr lang="ko-KR" altLang="en-US"/>
              <a:t>시각화</a:t>
            </a:r>
            <a:endParaRPr lang="en-US" altLang="ko-KR"/>
          </a:p>
          <a:p>
            <a:pPr marL="342900" indent="-342900">
              <a:buFontTx/>
              <a:buChar char="-"/>
            </a:pPr>
            <a:r>
              <a:rPr lang="ko-KR" altLang="en-US"/>
              <a:t>발표</a:t>
            </a:r>
            <a:endParaRPr lang="en-US" altLang="ko-KR"/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DF7BBF8-A28F-71BB-CCB9-F6BF848B1548}"/>
              </a:ext>
            </a:extLst>
          </p:cNvPr>
          <p:cNvSpPr txBox="1"/>
          <p:nvPr/>
        </p:nvSpPr>
        <p:spPr>
          <a:xfrm>
            <a:off x="14998815" y="2640567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팀원 이준규</a:t>
            </a:r>
          </a:p>
        </p:txBody>
      </p:sp>
      <p:graphicFrame>
        <p:nvGraphicFramePr>
          <p:cNvPr id="1050" name="표 14">
            <a:extLst>
              <a:ext uri="{FF2B5EF4-FFF2-40B4-BE49-F238E27FC236}">
                <a16:creationId xmlns:a16="http://schemas.microsoft.com/office/drawing/2014/main" id="{039A968D-B1F3-C730-92AD-2BD7FF332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652725"/>
              </p:ext>
            </p:extLst>
          </p:nvPr>
        </p:nvGraphicFramePr>
        <p:xfrm>
          <a:off x="1429429" y="4637169"/>
          <a:ext cx="15905896" cy="4975061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3976474">
                  <a:extLst>
                    <a:ext uri="{9D8B030D-6E8A-4147-A177-3AD203B41FA5}">
                      <a16:colId xmlns:a16="http://schemas.microsoft.com/office/drawing/2014/main" val="2136938139"/>
                    </a:ext>
                  </a:extLst>
                </a:gridCol>
                <a:gridCol w="3976474">
                  <a:extLst>
                    <a:ext uri="{9D8B030D-6E8A-4147-A177-3AD203B41FA5}">
                      <a16:colId xmlns:a16="http://schemas.microsoft.com/office/drawing/2014/main" val="4004697238"/>
                    </a:ext>
                  </a:extLst>
                </a:gridCol>
                <a:gridCol w="3976474">
                  <a:extLst>
                    <a:ext uri="{9D8B030D-6E8A-4147-A177-3AD203B41FA5}">
                      <a16:colId xmlns:a16="http://schemas.microsoft.com/office/drawing/2014/main" val="2908627617"/>
                    </a:ext>
                  </a:extLst>
                </a:gridCol>
                <a:gridCol w="3976474">
                  <a:extLst>
                    <a:ext uri="{9D8B030D-6E8A-4147-A177-3AD203B41FA5}">
                      <a16:colId xmlns:a16="http://schemas.microsoft.com/office/drawing/2014/main" val="734618807"/>
                    </a:ext>
                  </a:extLst>
                </a:gridCol>
              </a:tblGrid>
              <a:tr h="34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활동내용</a:t>
                      </a:r>
                      <a:r>
                        <a:rPr lang="en-US" altLang="ko-KR"/>
                        <a:t>/</a:t>
                      </a:r>
                      <a:r>
                        <a:rPr lang="ko-KR" altLang="en-US"/>
                        <a:t>일정 </a:t>
                      </a:r>
                      <a:r>
                        <a:rPr lang="en-US" altLang="ko-KR"/>
                        <a:t>/ </a:t>
                      </a:r>
                      <a:r>
                        <a:rPr lang="ko-KR" altLang="en-US"/>
                        <a:t>테두리 흰색으로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50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426145"/>
                  </a:ext>
                </a:extLst>
              </a:tr>
              <a:tr h="4609301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8997904"/>
                  </a:ext>
                </a:extLst>
              </a:tr>
            </a:tbl>
          </a:graphicData>
        </a:graphic>
      </p:graphicFrame>
      <p:sp>
        <p:nvSpPr>
          <p:cNvPr id="1064" name="직사각형 1063">
            <a:extLst>
              <a:ext uri="{FF2B5EF4-FFF2-40B4-BE49-F238E27FC236}">
                <a16:creationId xmlns:a16="http://schemas.microsoft.com/office/drawing/2014/main" id="{6DE97D07-DBA4-4E21-9A64-2942DB2A2254}"/>
              </a:ext>
            </a:extLst>
          </p:cNvPr>
          <p:cNvSpPr/>
          <p:nvPr/>
        </p:nvSpPr>
        <p:spPr>
          <a:xfrm>
            <a:off x="5739689" y="5531081"/>
            <a:ext cx="2339686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id="{B222819D-6E34-E99C-4C4A-468882D067F6}"/>
              </a:ext>
            </a:extLst>
          </p:cNvPr>
          <p:cNvSpPr/>
          <p:nvPr/>
        </p:nvSpPr>
        <p:spPr>
          <a:xfrm>
            <a:off x="7042691" y="5829300"/>
            <a:ext cx="2339686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  <p:sp>
        <p:nvSpPr>
          <p:cNvPr id="1067" name="직사각형 1066">
            <a:extLst>
              <a:ext uri="{FF2B5EF4-FFF2-40B4-BE49-F238E27FC236}">
                <a16:creationId xmlns:a16="http://schemas.microsoft.com/office/drawing/2014/main" id="{088ADED7-5E91-7619-0675-2804DA61EA86}"/>
              </a:ext>
            </a:extLst>
          </p:cNvPr>
          <p:cNvSpPr/>
          <p:nvPr/>
        </p:nvSpPr>
        <p:spPr>
          <a:xfrm>
            <a:off x="8445520" y="6178500"/>
            <a:ext cx="816653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id="{1D31D981-AFF8-E4AD-EF77-F607A44AFFDB}"/>
              </a:ext>
            </a:extLst>
          </p:cNvPr>
          <p:cNvSpPr/>
          <p:nvPr/>
        </p:nvSpPr>
        <p:spPr>
          <a:xfrm>
            <a:off x="10490491" y="7397700"/>
            <a:ext cx="2339686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95681-3B8A-EB22-E9B1-8EA0A19B9027}"/>
              </a:ext>
            </a:extLst>
          </p:cNvPr>
          <p:cNvSpPr txBox="1"/>
          <p:nvPr/>
        </p:nvSpPr>
        <p:spPr>
          <a:xfrm>
            <a:off x="1676400" y="5067300"/>
            <a:ext cx="38862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</a:pP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기획 및 설계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spcBef>
                <a:spcPts val="200"/>
              </a:spcBef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주제 선정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요구 사항 분석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spcBef>
                <a:spcPts val="200"/>
              </a:spcBef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Dataset </a:t>
            </a: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수집 계획 수립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spcBef>
                <a:spcPts val="200"/>
              </a:spcBef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업무 분할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200"/>
              </a:spcBef>
            </a:pPr>
            <a:r>
              <a: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전처리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spcBef>
                <a:spcPts val="200"/>
              </a:spcBef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데이터 수집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spcBef>
                <a:spcPts val="200"/>
              </a:spcBef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전처리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spcBef>
                <a:spcPts val="200"/>
              </a:spcBef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spcBef>
                <a:spcPts val="200"/>
              </a:spcBef>
            </a:pPr>
            <a:r>
              <a:rPr lang="en-US" altLang="ko-KR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 </a:t>
            </a:r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</a:t>
            </a:r>
            <a:endParaRPr lang="en-US" altLang="ko-KR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spcBef>
                <a:spcPts val="200"/>
              </a:spcBef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변수 선택과 모델링 기획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spcBef>
                <a:spcPts val="200"/>
              </a:spcBef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spcBef>
                <a:spcPts val="200"/>
              </a:spcBef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spcBef>
                <a:spcPts val="200"/>
              </a:spcBef>
              <a:buFontTx/>
              <a:buChar char="-"/>
            </a:pPr>
            <a:r>
              <a:rPr lang="ko-KR" altLang="en-US">
                <a:latin typeface="나눔고딕" panose="020D0604000000000000" pitchFamily="50" charset="-127"/>
                <a:ea typeface="나눔고딕" panose="020D0604000000000000" pitchFamily="50" charset="-127"/>
              </a:rPr>
              <a:t>결과</a:t>
            </a:r>
            <a:endParaRPr lang="en-US" altLang="ko-KR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5CA7AF0-D38A-2F5E-3262-259A185C018F}"/>
              </a:ext>
            </a:extLst>
          </p:cNvPr>
          <p:cNvSpPr/>
          <p:nvPr/>
        </p:nvSpPr>
        <p:spPr>
          <a:xfrm>
            <a:off x="8889819" y="7016700"/>
            <a:ext cx="2339686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87AD1A-8C10-6965-5C96-74E86E43E30A}"/>
              </a:ext>
            </a:extLst>
          </p:cNvPr>
          <p:cNvSpPr/>
          <p:nvPr/>
        </p:nvSpPr>
        <p:spPr>
          <a:xfrm>
            <a:off x="11555559" y="7702500"/>
            <a:ext cx="2339686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EC7494-C373-BD05-1EFE-1807C056D18E}"/>
              </a:ext>
            </a:extLst>
          </p:cNvPr>
          <p:cNvSpPr/>
          <p:nvPr/>
        </p:nvSpPr>
        <p:spPr>
          <a:xfrm>
            <a:off x="15240000" y="9092794"/>
            <a:ext cx="1260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538B5FB-CAE5-1591-1490-B8EE4C580128}"/>
              </a:ext>
            </a:extLst>
          </p:cNvPr>
          <p:cNvSpPr/>
          <p:nvPr/>
        </p:nvSpPr>
        <p:spPr>
          <a:xfrm>
            <a:off x="12935714" y="8388300"/>
            <a:ext cx="1080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53A263-1825-1FE9-D2A4-DC6CBE56ED9B}"/>
              </a:ext>
            </a:extLst>
          </p:cNvPr>
          <p:cNvSpPr/>
          <p:nvPr/>
        </p:nvSpPr>
        <p:spPr>
          <a:xfrm>
            <a:off x="13565714" y="8779088"/>
            <a:ext cx="2339686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84CE7F-F8BA-CFC9-40C4-3F526E244CA5}"/>
              </a:ext>
            </a:extLst>
          </p:cNvPr>
          <p:cNvSpPr/>
          <p:nvPr/>
        </p:nvSpPr>
        <p:spPr>
          <a:xfrm>
            <a:off x="16383000" y="9334500"/>
            <a:ext cx="720000" cy="10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184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3352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02 / </a:t>
            </a:r>
            <a:r>
              <a:rPr lang="ko-KR" altLang="en-US" sz="2200" b="1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개발도구</a:t>
            </a:r>
            <a:endParaRPr lang="en-US" altLang="ko-KR" sz="2200" b="1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B237F1-3C07-B64C-D024-EC45FF764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186" y="8536515"/>
            <a:ext cx="2286016" cy="46463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1785D35-3DAF-2AD4-5387-C6021FD89A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434" y="3286112"/>
            <a:ext cx="2692434" cy="151449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51884AE-52AD-4A25-13BA-7777F1583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432" y="6500822"/>
            <a:ext cx="2240704" cy="1120352"/>
          </a:xfrm>
          <a:prstGeom prst="rect">
            <a:avLst/>
          </a:prstGeom>
        </p:spPr>
      </p:pic>
      <p:pic>
        <p:nvPicPr>
          <p:cNvPr id="993" name="그림 992">
            <a:extLst>
              <a:ext uri="{FF2B5EF4-FFF2-40B4-BE49-F238E27FC236}">
                <a16:creationId xmlns:a16="http://schemas.microsoft.com/office/drawing/2014/main" id="{7953B983-BA86-986F-8A7A-BDA4BC8CB0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748" y="2151252"/>
            <a:ext cx="2214578" cy="777670"/>
          </a:xfrm>
          <a:prstGeom prst="rect">
            <a:avLst/>
          </a:prstGeom>
        </p:spPr>
      </p:pic>
      <p:pic>
        <p:nvPicPr>
          <p:cNvPr id="995" name="그림 994">
            <a:extLst>
              <a:ext uri="{FF2B5EF4-FFF2-40B4-BE49-F238E27FC236}">
                <a16:creationId xmlns:a16="http://schemas.microsoft.com/office/drawing/2014/main" id="{3D5329E6-14B6-92D8-4391-32ACCEFFAC2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6" y="5072062"/>
            <a:ext cx="2041086" cy="1071570"/>
          </a:xfrm>
          <a:prstGeom prst="rect">
            <a:avLst/>
          </a:prstGeom>
        </p:spPr>
      </p:pic>
      <p:pic>
        <p:nvPicPr>
          <p:cNvPr id="1001" name="그래픽 1000">
            <a:extLst>
              <a:ext uri="{FF2B5EF4-FFF2-40B4-BE49-F238E27FC236}">
                <a16:creationId xmlns:a16="http://schemas.microsoft.com/office/drawing/2014/main" id="{98C69CD6-005F-E306-2974-3E9F794A9D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26851" y="5081598"/>
            <a:ext cx="2955866" cy="847720"/>
          </a:xfrm>
          <a:prstGeom prst="rect">
            <a:avLst/>
          </a:prstGeom>
        </p:spPr>
      </p:pic>
      <p:pic>
        <p:nvPicPr>
          <p:cNvPr id="1009" name="그림 1008">
            <a:extLst>
              <a:ext uri="{FF2B5EF4-FFF2-40B4-BE49-F238E27FC236}">
                <a16:creationId xmlns:a16="http://schemas.microsoft.com/office/drawing/2014/main" id="{986B0566-E9B9-7822-28B4-6A1CA9743D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007" y="2000228"/>
            <a:ext cx="3106845" cy="1035615"/>
          </a:xfrm>
          <a:prstGeom prst="rect">
            <a:avLst/>
          </a:prstGeom>
        </p:spPr>
      </p:pic>
      <p:pic>
        <p:nvPicPr>
          <p:cNvPr id="1014" name="그림 1013">
            <a:extLst>
              <a:ext uri="{FF2B5EF4-FFF2-40B4-BE49-F238E27FC236}">
                <a16:creationId xmlns:a16="http://schemas.microsoft.com/office/drawing/2014/main" id="{85DFA100-F19C-B60B-5044-E1F90F5269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82321" y="3714740"/>
            <a:ext cx="2228851" cy="747713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id="{E94B9A0B-694B-296F-3767-E3A7E0374A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759" y="8038608"/>
            <a:ext cx="1015992" cy="1176858"/>
          </a:xfrm>
          <a:prstGeom prst="rect">
            <a:avLst/>
          </a:prstGeom>
        </p:spPr>
      </p:pic>
      <p:pic>
        <p:nvPicPr>
          <p:cNvPr id="1029" name="그림 1028">
            <a:extLst>
              <a:ext uri="{FF2B5EF4-FFF2-40B4-BE49-F238E27FC236}">
                <a16:creationId xmlns:a16="http://schemas.microsoft.com/office/drawing/2014/main" id="{B0EFEE64-2952-947D-6EF7-AC86803D11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1" y="6400311"/>
            <a:ext cx="2758089" cy="8148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8730EE-BADC-DD70-9B1F-E2AEE190CC4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793" y="2000228"/>
            <a:ext cx="1022332" cy="11430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36BDB37-ECE3-C248-F1AF-820E6B3167B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28" y="3530380"/>
            <a:ext cx="1609363" cy="10416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20B554-1DE5-7540-1291-1911981183BE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93571" y="6585323"/>
            <a:ext cx="1015992" cy="1211733"/>
          </a:xfrm>
          <a:prstGeom prst="rect">
            <a:avLst/>
          </a:prstGeom>
        </p:spPr>
      </p:pic>
      <p:pic>
        <p:nvPicPr>
          <p:cNvPr id="1026" name="Picture 2" descr="C:\Users\acorn\Desktop\R_logo.svg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609431" y="5143500"/>
            <a:ext cx="921781" cy="714380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49367E-A5D4-714A-426F-3CE81240A8B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347" y="3510947"/>
            <a:ext cx="2628662" cy="10610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EB6F1E2-63EC-4891-720E-79EDD3CE171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470" y="1897124"/>
            <a:ext cx="2758089" cy="1103236"/>
          </a:xfrm>
          <a:prstGeom prst="rect">
            <a:avLst/>
          </a:prstGeom>
        </p:spPr>
      </p:pic>
      <p:pic>
        <p:nvPicPr>
          <p:cNvPr id="997" name="그림 996">
            <a:extLst>
              <a:ext uri="{FF2B5EF4-FFF2-40B4-BE49-F238E27FC236}">
                <a16:creationId xmlns:a16="http://schemas.microsoft.com/office/drawing/2014/main" id="{D5A301B3-D01F-7C3A-4A0D-202AEBDA512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659" y="6572260"/>
            <a:ext cx="2610889" cy="1037362"/>
          </a:xfrm>
          <a:prstGeom prst="rect">
            <a:avLst/>
          </a:prstGeom>
        </p:spPr>
      </p:pic>
      <p:pic>
        <p:nvPicPr>
          <p:cNvPr id="999" name="그림 998">
            <a:extLst>
              <a:ext uri="{FF2B5EF4-FFF2-40B4-BE49-F238E27FC236}">
                <a16:creationId xmlns:a16="http://schemas.microsoft.com/office/drawing/2014/main" id="{9779BB0E-E70B-1AB1-2C72-0D784F84CC5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097" y="5137812"/>
            <a:ext cx="2781464" cy="680879"/>
          </a:xfrm>
          <a:prstGeom prst="rect">
            <a:avLst/>
          </a:prstGeom>
        </p:spPr>
      </p:pic>
      <p:pic>
        <p:nvPicPr>
          <p:cNvPr id="1019" name="그림 1018">
            <a:extLst>
              <a:ext uri="{FF2B5EF4-FFF2-40B4-BE49-F238E27FC236}">
                <a16:creationId xmlns:a16="http://schemas.microsoft.com/office/drawing/2014/main" id="{8BC33E0A-AB5F-E33A-926D-D59E04675E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830" y="8001020"/>
            <a:ext cx="2386096" cy="1287046"/>
          </a:xfrm>
          <a:prstGeom prst="rect">
            <a:avLst/>
          </a:prstGeom>
        </p:spPr>
      </p:pic>
      <p:pic>
        <p:nvPicPr>
          <p:cNvPr id="3" name="Picture 3" descr="C:\Users\acorn\Desktop\Sql_data_base_with_logo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571703" y="8358210"/>
            <a:ext cx="1836977" cy="857256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2430228" y="13451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Language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73632" y="13451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145532" y="13451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Library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050850" y="1345168"/>
            <a:ext cx="195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811900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990F2C8-3E52-6C85-BEC3-A4B412899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849" y="4132863"/>
            <a:ext cx="8349822" cy="13916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F5DE06-251C-5BD4-A361-F1BBBAABA4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650"/>
          <a:stretch/>
        </p:blipFill>
        <p:spPr>
          <a:xfrm>
            <a:off x="2042580" y="2484859"/>
            <a:ext cx="8349821" cy="152282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7B91CD-D002-1294-6363-B0E69C731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68400" y="2321324"/>
            <a:ext cx="2614608" cy="66321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BCF1F4-84B1-0933-DE70-252AADD7A249}"/>
              </a:ext>
            </a:extLst>
          </p:cNvPr>
          <p:cNvSpPr txBox="1"/>
          <p:nvPr/>
        </p:nvSpPr>
        <p:spPr>
          <a:xfrm>
            <a:off x="2042581" y="1474932"/>
            <a:ext cx="47136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버스정류장 정보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열린데이터 광장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(2018~2019)</a:t>
            </a:r>
          </a:p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공공데이터포털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(2020~2021)</a:t>
            </a:r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ECF3E73-8360-B7C3-88DF-560BF2CEB3B1}"/>
              </a:ext>
            </a:extLst>
          </p:cNvPr>
          <p:cNvSpPr/>
          <p:nvPr/>
        </p:nvSpPr>
        <p:spPr>
          <a:xfrm>
            <a:off x="6881850" y="4132863"/>
            <a:ext cx="1008000" cy="13916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4958249-7024-190A-EF24-D357308E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9792" y="7963975"/>
            <a:ext cx="3910813" cy="1522925"/>
          </a:xfrm>
          <a:prstGeom prst="rect">
            <a:avLst/>
          </a:prstGeom>
        </p:spPr>
      </p:pic>
      <p:pic>
        <p:nvPicPr>
          <p:cNvPr id="996" name="그림 995">
            <a:extLst>
              <a:ext uri="{FF2B5EF4-FFF2-40B4-BE49-F238E27FC236}">
                <a16:creationId xmlns:a16="http://schemas.microsoft.com/office/drawing/2014/main" id="{BCE9BA1B-11C7-6949-3128-8EDA42F96D5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2386"/>
          <a:stretch/>
        </p:blipFill>
        <p:spPr>
          <a:xfrm>
            <a:off x="1828800" y="7901201"/>
            <a:ext cx="4821029" cy="15229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2F135F1-4AB9-9F4F-4E50-BE1796C0C586}"/>
              </a:ext>
            </a:extLst>
          </p:cNvPr>
          <p:cNvSpPr/>
          <p:nvPr/>
        </p:nvSpPr>
        <p:spPr>
          <a:xfrm>
            <a:off x="2181915" y="8662663"/>
            <a:ext cx="2538000" cy="215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CD3EBB-A8F1-54EF-FE05-40BE3464930F}"/>
              </a:ext>
            </a:extLst>
          </p:cNvPr>
          <p:cNvSpPr/>
          <p:nvPr/>
        </p:nvSpPr>
        <p:spPr>
          <a:xfrm>
            <a:off x="10399145" y="7963975"/>
            <a:ext cx="501460" cy="1522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FDAD2-2D2F-37AA-3A78-F12974B33A63}"/>
              </a:ext>
            </a:extLst>
          </p:cNvPr>
          <p:cNvSpPr txBox="1"/>
          <p:nvPr/>
        </p:nvSpPr>
        <p:spPr>
          <a:xfrm>
            <a:off x="2042580" y="7213912"/>
            <a:ext cx="581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카카오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이용하여 위도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경도로 구 정보 획득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1E122E-7CF5-3E78-5CF5-ABFA2537FB17}"/>
              </a:ext>
            </a:extLst>
          </p:cNvPr>
          <p:cNvSpPr txBox="1"/>
          <p:nvPr/>
        </p:nvSpPr>
        <p:spPr>
          <a:xfrm>
            <a:off x="13298910" y="1613432"/>
            <a:ext cx="5446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이상치 처리 후 구별 개수 카운트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4100F-44A3-9454-EF5E-C4890136CB42}"/>
              </a:ext>
            </a:extLst>
          </p:cNvPr>
          <p:cNvSpPr txBox="1"/>
          <p:nvPr/>
        </p:nvSpPr>
        <p:spPr>
          <a:xfrm>
            <a:off x="685800" y="320532"/>
            <a:ext cx="10593629" cy="693113"/>
          </a:xfrm>
          <a:prstGeom prst="rect">
            <a:avLst/>
          </a:prstGeom>
          <a:noFill/>
        </p:spPr>
        <p:txBody>
          <a:bodyPr wrap="square" lIns="76809" tIns="38405" rIns="76809" bIns="38405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버스정류장 수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FC565E1E-5473-CBB4-3042-2896C99EB822}"/>
              </a:ext>
            </a:extLst>
          </p:cNvPr>
          <p:cNvSpPr/>
          <p:nvPr/>
        </p:nvSpPr>
        <p:spPr>
          <a:xfrm>
            <a:off x="5518004" y="6064406"/>
            <a:ext cx="929220" cy="6096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D0154AA-C416-3F89-0861-A61503788A18}"/>
              </a:ext>
            </a:extLst>
          </p:cNvPr>
          <p:cNvSpPr/>
          <p:nvPr/>
        </p:nvSpPr>
        <p:spPr>
          <a:xfrm>
            <a:off x="12114453" y="7664606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A4433B9-4E67-4E03-F134-A748FB0265BB}"/>
              </a:ext>
            </a:extLst>
          </p:cNvPr>
          <p:cNvSpPr/>
          <p:nvPr/>
        </p:nvSpPr>
        <p:spPr>
          <a:xfrm>
            <a:off x="7385850" y="2484859"/>
            <a:ext cx="3006551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33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EBBC2C-DEF6-B404-C680-D1EAE02BA4F8}"/>
              </a:ext>
            </a:extLst>
          </p:cNvPr>
          <p:cNvSpPr txBox="1"/>
          <p:nvPr/>
        </p:nvSpPr>
        <p:spPr>
          <a:xfrm>
            <a:off x="838199" y="6438900"/>
            <a:ext cx="126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KOSIS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국가통계포털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주제별통계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범죄 안전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범죄분석통계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범행특성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</a:p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범죄발생시간 및 장소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범죄발생지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1994~2021)</a:t>
            </a:r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A993FD-42F8-AE1E-A72F-3803B56E2F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658"/>
          <a:stretch/>
        </p:blipFill>
        <p:spPr>
          <a:xfrm>
            <a:off x="888167" y="2000463"/>
            <a:ext cx="10587350" cy="41905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56621F-3DBC-1946-A2AC-DEFA6A06B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2649" y="1719551"/>
            <a:ext cx="2324100" cy="6924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4BAA87-B42A-67FD-74D3-F7E731658605}"/>
              </a:ext>
            </a:extLst>
          </p:cNvPr>
          <p:cNvSpPr txBox="1"/>
          <p:nvPr/>
        </p:nvSpPr>
        <p:spPr>
          <a:xfrm>
            <a:off x="14146967" y="1306009"/>
            <a:ext cx="3379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필요한 컬럼 추출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 통일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E41FEB-19E6-1B65-5476-E2881A28F25C}"/>
              </a:ext>
            </a:extLst>
          </p:cNvPr>
          <p:cNvSpPr txBox="1"/>
          <p:nvPr/>
        </p:nvSpPr>
        <p:spPr>
          <a:xfrm>
            <a:off x="872316" y="1350219"/>
            <a:ext cx="301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살인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강도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방화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성폭력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29639B-F291-CD7B-2730-A730F77C1E9B}"/>
              </a:ext>
            </a:extLst>
          </p:cNvPr>
          <p:cNvSpPr txBox="1"/>
          <p:nvPr/>
        </p:nvSpPr>
        <p:spPr>
          <a:xfrm>
            <a:off x="685800" y="320532"/>
            <a:ext cx="10593629" cy="693113"/>
          </a:xfrm>
          <a:prstGeom prst="rect">
            <a:avLst/>
          </a:prstGeom>
          <a:noFill/>
        </p:spPr>
        <p:txBody>
          <a:bodyPr wrap="square" lIns="76809" tIns="38405" rIns="76809" bIns="38405" rtlCol="0">
            <a:spAutoFit/>
          </a:bodyPr>
          <a:lstStyle/>
          <a:p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4000" b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범죄건수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DCAA134-866C-0A96-7FB8-A79C1595A7B4}"/>
              </a:ext>
            </a:extLst>
          </p:cNvPr>
          <p:cNvSpPr/>
          <p:nvPr/>
        </p:nvSpPr>
        <p:spPr>
          <a:xfrm>
            <a:off x="12703564" y="3848100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830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4450</TotalTime>
  <Words>1236</Words>
  <Application>Microsoft Office PowerPoint</Application>
  <PresentationFormat>사용자 지정</PresentationFormat>
  <Paragraphs>266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6" baseType="lpstr">
      <vt:lpstr>나눔고딕</vt:lpstr>
      <vt:lpstr>나눔고딕 ExtraBold</vt:lpstr>
      <vt:lpstr>나눔스퀘어 Bold</vt:lpstr>
      <vt:lpstr>나눔스퀘어 Light</vt:lpstr>
      <vt:lpstr>나눔스퀘어_ac</vt:lpstr>
      <vt:lpstr>나눔스퀘어_ac Bold</vt:lpstr>
      <vt:lpstr>나눔스퀘어_ac ExtraBold</vt:lpstr>
      <vt:lpstr>나눔스퀘어_ac Light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전월세~인프라</vt:lpstr>
      <vt:lpstr>전월세~인프라</vt:lpstr>
      <vt:lpstr>전월세~인프라</vt:lpstr>
      <vt:lpstr>전월세~인프라</vt:lpstr>
      <vt:lpstr>전월세~인프라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officegen</dc:creator>
  <cp:lastModifiedBy>김형규</cp:lastModifiedBy>
  <cp:revision>319</cp:revision>
  <dcterms:created xsi:type="dcterms:W3CDTF">2023-04-25T18:45:32Z</dcterms:created>
  <dcterms:modified xsi:type="dcterms:W3CDTF">2023-04-29T18:06:53Z</dcterms:modified>
</cp:coreProperties>
</file>